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1"/>
  </p:sldMasterIdLst>
  <p:notesMasterIdLst>
    <p:notesMasterId r:id="rId89"/>
  </p:notesMasterIdLst>
  <p:handoutMasterIdLst>
    <p:handoutMasterId r:id="rId90"/>
  </p:handoutMasterIdLst>
  <p:sldIdLst>
    <p:sldId id="823" r:id="rId2"/>
    <p:sldId id="864" r:id="rId3"/>
    <p:sldId id="416" r:id="rId4"/>
    <p:sldId id="418" r:id="rId5"/>
    <p:sldId id="433" r:id="rId6"/>
    <p:sldId id="434" r:id="rId7"/>
    <p:sldId id="435" r:id="rId8"/>
    <p:sldId id="862" r:id="rId9"/>
    <p:sldId id="863" r:id="rId10"/>
    <p:sldId id="831" r:id="rId11"/>
    <p:sldId id="809" r:id="rId12"/>
    <p:sldId id="829" r:id="rId13"/>
    <p:sldId id="388" r:id="rId14"/>
    <p:sldId id="846" r:id="rId15"/>
    <p:sldId id="436" r:id="rId16"/>
    <p:sldId id="847" r:id="rId17"/>
    <p:sldId id="848" r:id="rId18"/>
    <p:sldId id="852" r:id="rId19"/>
    <p:sldId id="849" r:id="rId20"/>
    <p:sldId id="424" r:id="rId21"/>
    <p:sldId id="854" r:id="rId22"/>
    <p:sldId id="425" r:id="rId23"/>
    <p:sldId id="865" r:id="rId24"/>
    <p:sldId id="426" r:id="rId25"/>
    <p:sldId id="850" r:id="rId26"/>
    <p:sldId id="853" r:id="rId27"/>
    <p:sldId id="855" r:id="rId28"/>
    <p:sldId id="856" r:id="rId29"/>
    <p:sldId id="438" r:id="rId30"/>
    <p:sldId id="427" r:id="rId31"/>
    <p:sldId id="437" r:id="rId32"/>
    <p:sldId id="428" r:id="rId33"/>
    <p:sldId id="429" r:id="rId34"/>
    <p:sldId id="859" r:id="rId35"/>
    <p:sldId id="857" r:id="rId36"/>
    <p:sldId id="858" r:id="rId37"/>
    <p:sldId id="419" r:id="rId38"/>
    <p:sldId id="860" r:id="rId39"/>
    <p:sldId id="866" r:id="rId40"/>
    <p:sldId id="867" r:id="rId41"/>
    <p:sldId id="869" r:id="rId42"/>
    <p:sldId id="870" r:id="rId43"/>
    <p:sldId id="872" r:id="rId44"/>
    <p:sldId id="871" r:id="rId45"/>
    <p:sldId id="873" r:id="rId46"/>
    <p:sldId id="875" r:id="rId47"/>
    <p:sldId id="877" r:id="rId48"/>
    <p:sldId id="874" r:id="rId49"/>
    <p:sldId id="878" r:id="rId50"/>
    <p:sldId id="868" r:id="rId51"/>
    <p:sldId id="879" r:id="rId52"/>
    <p:sldId id="881" r:id="rId53"/>
    <p:sldId id="882" r:id="rId54"/>
    <p:sldId id="883" r:id="rId55"/>
    <p:sldId id="884" r:id="rId56"/>
    <p:sldId id="885" r:id="rId57"/>
    <p:sldId id="886" r:id="rId58"/>
    <p:sldId id="887" r:id="rId59"/>
    <p:sldId id="888" r:id="rId60"/>
    <p:sldId id="889" r:id="rId61"/>
    <p:sldId id="890" r:id="rId62"/>
    <p:sldId id="892" r:id="rId63"/>
    <p:sldId id="891" r:id="rId64"/>
    <p:sldId id="893" r:id="rId65"/>
    <p:sldId id="880" r:id="rId66"/>
    <p:sldId id="894" r:id="rId67"/>
    <p:sldId id="896" r:id="rId68"/>
    <p:sldId id="897" r:id="rId69"/>
    <p:sldId id="898" r:id="rId70"/>
    <p:sldId id="899" r:id="rId71"/>
    <p:sldId id="895" r:id="rId72"/>
    <p:sldId id="900" r:id="rId73"/>
    <p:sldId id="902" r:id="rId74"/>
    <p:sldId id="825" r:id="rId75"/>
    <p:sldId id="803" r:id="rId76"/>
    <p:sldId id="904" r:id="rId77"/>
    <p:sldId id="903" r:id="rId78"/>
    <p:sldId id="905" r:id="rId79"/>
    <p:sldId id="901" r:id="rId80"/>
    <p:sldId id="813" r:id="rId81"/>
    <p:sldId id="799" r:id="rId82"/>
    <p:sldId id="812" r:id="rId83"/>
    <p:sldId id="800" r:id="rId84"/>
    <p:sldId id="806" r:id="rId85"/>
    <p:sldId id="801" r:id="rId86"/>
    <p:sldId id="802" r:id="rId87"/>
    <p:sldId id="822" r:id="rId88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A50021"/>
    <a:srgbClr val="CC0000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9" autoAdjust="0"/>
    <p:restoredTop sz="92857" autoAdjust="0"/>
  </p:normalViewPr>
  <p:slideViewPr>
    <p:cSldViewPr>
      <p:cViewPr>
        <p:scale>
          <a:sx n="133" d="100"/>
          <a:sy n="133" d="100"/>
        </p:scale>
        <p:origin x="144" y="4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64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09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4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9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9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2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9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1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5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9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7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7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9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3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4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6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0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0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52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4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0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88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7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1/11/21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3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Background: Generative and Discriminative Classifiers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34268C-9305-0043-8A0B-DD60801C5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78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Background: Generative and Discriminative Classifiers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5C7A3-99C1-334A-8076-ADEC20F57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22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Classification in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E758-8FF7-844F-B7CF-E09260561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617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64F6-9779-824B-8B4C-EAC47F7D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925C-601B-9E43-BF2D-A58C64DD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52550"/>
            <a:ext cx="4648200" cy="3333750"/>
          </a:xfrm>
        </p:spPr>
        <p:txBody>
          <a:bodyPr/>
          <a:lstStyle/>
          <a:p>
            <a:r>
              <a:rPr lang="en-US" sz="3200" dirty="0"/>
              <a:t>Positive/negative sentiment  </a:t>
            </a:r>
          </a:p>
          <a:p>
            <a:r>
              <a:rPr lang="en-US" sz="3200" dirty="0"/>
              <a:t>Spam/not spam</a:t>
            </a:r>
          </a:p>
          <a:p>
            <a:r>
              <a:rPr lang="en-US" sz="3200" dirty="0"/>
              <a:t>Authorship attribution  (Hamilton or Madison?)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220px-Alexander_Hamilton_portrait_by_John_Trumbull_1806.jpg">
            <a:extLst>
              <a:ext uri="{FF2B5EF4-FFF2-40B4-BE49-F238E27FC236}">
                <a16:creationId xmlns:a16="http://schemas.microsoft.com/office/drawing/2014/main" id="{B4D0B091-F829-AC4A-B668-FFD1FB64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47750"/>
            <a:ext cx="2310630" cy="274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50845-A90E-E34C-A8EE-F5B89D8BDA38}"/>
              </a:ext>
            </a:extLst>
          </p:cNvPr>
          <p:cNvSpPr txBox="1"/>
          <p:nvPr/>
        </p:nvSpPr>
        <p:spPr>
          <a:xfrm>
            <a:off x="5364538" y="3788996"/>
            <a:ext cx="266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30814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>
                <a:latin typeface="Calibri" charset="0"/>
              </a:rPr>
              <a:t>Input</a:t>
            </a:r>
            <a:r>
              <a:rPr lang="en-US" sz="3200" dirty="0">
                <a:latin typeface="Calibri" charset="0"/>
              </a:rPr>
              <a:t>:</a:t>
            </a:r>
          </a:p>
          <a:p>
            <a:pPr lvl="1"/>
            <a:r>
              <a:rPr lang="en-US" sz="2800" dirty="0">
                <a:latin typeface="Calibri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x</a:t>
            </a:r>
          </a:p>
          <a:p>
            <a:pPr lvl="1"/>
            <a:r>
              <a:rPr lang="en-US" sz="2800" i="1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y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0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Classification in Logistic Regression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016240" cy="3429000"/>
          </a:xfrm>
        </p:spPr>
        <p:txBody>
          <a:bodyPr/>
          <a:lstStyle/>
          <a:p>
            <a:r>
              <a:rPr lang="en-US" sz="3200" dirty="0">
                <a:latin typeface="Calibri" charset="0"/>
              </a:rPr>
              <a:t>Given a series of input/output pairs:</a:t>
            </a:r>
          </a:p>
          <a:p>
            <a:pPr lvl="1"/>
            <a:r>
              <a:rPr lang="en-US" sz="2800" dirty="0">
                <a:latin typeface="Calibri" charset="0"/>
              </a:rPr>
              <a:t>(x</a:t>
            </a:r>
            <a:r>
              <a:rPr lang="en-US" sz="3200" baseline="30000" dirty="0">
                <a:latin typeface="Calibri" charset="0"/>
              </a:rPr>
              <a:t>(</a:t>
            </a:r>
            <a:r>
              <a:rPr lang="en-US" sz="3200" baseline="30000" dirty="0" err="1">
                <a:latin typeface="Calibri" charset="0"/>
              </a:rPr>
              <a:t>i</a:t>
            </a:r>
            <a:r>
              <a:rPr lang="en-US" sz="3200" baseline="30000" dirty="0">
                <a:latin typeface="Calibri" charset="0"/>
              </a:rPr>
              <a:t>)</a:t>
            </a:r>
            <a:r>
              <a:rPr lang="en-US" sz="2800" dirty="0">
                <a:latin typeface="Calibri" charset="0"/>
              </a:rPr>
              <a:t>, y</a:t>
            </a:r>
            <a:r>
              <a:rPr lang="en-US" sz="3200" baseline="30000" dirty="0">
                <a:latin typeface="Calibri" charset="0"/>
              </a:rPr>
              <a:t>(</a:t>
            </a:r>
            <a:r>
              <a:rPr lang="en-US" sz="3200" baseline="30000" dirty="0" err="1">
                <a:latin typeface="Calibri" charset="0"/>
              </a:rPr>
              <a:t>i</a:t>
            </a:r>
            <a:r>
              <a:rPr lang="en-US" sz="3200" baseline="30000" dirty="0">
                <a:latin typeface="Calibri" charset="0"/>
              </a:rPr>
              <a:t>)</a:t>
            </a:r>
            <a:r>
              <a:rPr lang="en-US" sz="2800" dirty="0">
                <a:latin typeface="Calibri" charset="0"/>
              </a:rPr>
              <a:t>)</a:t>
            </a:r>
          </a:p>
          <a:p>
            <a:r>
              <a:rPr lang="en-US" sz="3200" dirty="0">
                <a:latin typeface="Calibri" charset="0"/>
              </a:rPr>
              <a:t>For each observation x</a:t>
            </a:r>
            <a:r>
              <a:rPr lang="en-US" sz="3600" baseline="30000" dirty="0">
                <a:latin typeface="Calibri" charset="0"/>
              </a:rPr>
              <a:t>(</a:t>
            </a:r>
            <a:r>
              <a:rPr lang="en-US" sz="3600" baseline="30000" dirty="0" err="1">
                <a:latin typeface="Calibri" charset="0"/>
              </a:rPr>
              <a:t>i</a:t>
            </a:r>
            <a:r>
              <a:rPr lang="en-US" sz="3600" baseline="30000" dirty="0">
                <a:latin typeface="Calibri" charset="0"/>
              </a:rPr>
              <a:t>)</a:t>
            </a:r>
            <a:r>
              <a:rPr lang="en-US" sz="3200" dirty="0">
                <a:latin typeface="Calibri" charset="0"/>
              </a:rPr>
              <a:t> </a:t>
            </a:r>
          </a:p>
          <a:p>
            <a:pPr lvl="1"/>
            <a:r>
              <a:rPr lang="en-US" sz="2800" dirty="0">
                <a:latin typeface="Calibri" charset="0"/>
              </a:rPr>
              <a:t>We represent x</a:t>
            </a:r>
            <a:r>
              <a:rPr lang="en-US" sz="3200" baseline="30000" dirty="0">
                <a:latin typeface="Calibri" charset="0"/>
              </a:rPr>
              <a:t>(</a:t>
            </a:r>
            <a:r>
              <a:rPr lang="en-US" sz="3200" baseline="30000" dirty="0" err="1">
                <a:latin typeface="Calibri" charset="0"/>
              </a:rPr>
              <a:t>i</a:t>
            </a:r>
            <a:r>
              <a:rPr lang="en-US" sz="3200" baseline="30000" dirty="0">
                <a:latin typeface="Calibri" charset="0"/>
              </a:rPr>
              <a:t>)</a:t>
            </a:r>
            <a:r>
              <a:rPr lang="en-US" sz="2800" dirty="0">
                <a:latin typeface="Calibri" charset="0"/>
              </a:rPr>
              <a:t> by a </a:t>
            </a:r>
            <a:r>
              <a:rPr lang="en-US" sz="2800" b="1" dirty="0">
                <a:latin typeface="Calibri" charset="0"/>
              </a:rPr>
              <a:t>feature vector 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[x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, x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,…, </a:t>
            </a:r>
            <a:r>
              <a:rPr lang="en-US" sz="2800" dirty="0" err="1">
                <a:solidFill>
                  <a:srgbClr val="FF0000"/>
                </a:solidFill>
                <a:latin typeface="Calibri" charset="0"/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]</a:t>
            </a:r>
          </a:p>
          <a:p>
            <a:pPr lvl="1"/>
            <a:r>
              <a:rPr lang="en-US" sz="2800" dirty="0">
                <a:latin typeface="Calibri" charset="0"/>
              </a:rPr>
              <a:t>We compute an output: a predicted class 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y</a:t>
            </a:r>
            <a:r>
              <a:rPr lang="en-US" sz="3200" baseline="30000" dirty="0">
                <a:solidFill>
                  <a:srgbClr val="FF0000"/>
                </a:solidFill>
                <a:latin typeface="Calibri" charset="0"/>
              </a:rPr>
              <a:t>(</a:t>
            </a:r>
            <a:r>
              <a:rPr lang="en-US" sz="3200" baseline="30000" dirty="0" err="1">
                <a:solidFill>
                  <a:srgbClr val="FF0000"/>
                </a:solidFill>
                <a:latin typeface="Calibri" charset="0"/>
              </a:rPr>
              <a:t>i</a:t>
            </a:r>
            <a:r>
              <a:rPr lang="en-US" sz="3200" baseline="30000" dirty="0">
                <a:solidFill>
                  <a:srgbClr val="FF0000"/>
                </a:solidFill>
                <a:latin typeface="Calibri" charset="0"/>
              </a:rPr>
              <a:t>)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{0,1}</a:t>
            </a:r>
            <a:endParaRPr lang="en-US" sz="2800" baseline="-25000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695DC8-6473-F74C-8C32-7D4DE02BD6E1}"/>
              </a:ext>
            </a:extLst>
          </p:cNvPr>
          <p:cNvSpPr/>
          <p:nvPr/>
        </p:nvSpPr>
        <p:spPr>
          <a:xfrm>
            <a:off x="7129046" y="302895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charset="0"/>
              </a:rPr>
              <a:t>^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BA3-8DD3-F54F-AC74-CCFF89F5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E5C8F-75C7-5746-891B-92BC4B07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67316"/>
            <a:ext cx="8839199" cy="36775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feature x</a:t>
            </a:r>
            <a:r>
              <a:rPr lang="en-US" baseline="-25000" dirty="0"/>
              <a:t>i</a:t>
            </a:r>
            <a:r>
              <a:rPr lang="en-US" dirty="0"/>
              <a:t>, weight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tells is how important is x</a:t>
            </a:r>
            <a:r>
              <a:rPr lang="en-US" baseline="-25000" dirty="0"/>
              <a:t>i</a:t>
            </a:r>
            <a:r>
              <a:rPr lang="en-US" dirty="0"/>
              <a:t> </a:t>
            </a:r>
            <a:endParaRPr lang="en-US" baseline="-25000" dirty="0"/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="review contains ‘</a:t>
            </a:r>
            <a:r>
              <a:rPr lang="en-US" dirty="0">
                <a:latin typeface="Courier" pitchFamily="2" charset="0"/>
              </a:rPr>
              <a:t>awesome</a:t>
            </a:r>
            <a:r>
              <a:rPr lang="en-US" dirty="0"/>
              <a:t>’":     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=  </a:t>
            </a:r>
            <a:r>
              <a:rPr lang="en-US" dirty="0">
                <a:latin typeface="Courier" pitchFamily="2" charset="0"/>
              </a:rPr>
              <a:t>+10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="review contains ‘</a:t>
            </a:r>
            <a:r>
              <a:rPr lang="en-US" dirty="0">
                <a:latin typeface="Courier" pitchFamily="2" charset="0"/>
              </a:rPr>
              <a:t>abysmal</a:t>
            </a:r>
            <a:r>
              <a:rPr lang="en-US" dirty="0"/>
              <a:t>’":     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latin typeface="Courier" pitchFamily="2" charset="0"/>
              </a:rPr>
              <a:t>-10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=“review contains ‘</a:t>
            </a:r>
            <a:r>
              <a:rPr lang="en-US" dirty="0">
                <a:latin typeface="Courier" pitchFamily="2" charset="0"/>
              </a:rPr>
              <a:t>mediocre</a:t>
            </a:r>
            <a:r>
              <a:rPr lang="en-US" dirty="0"/>
              <a:t>’":  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= </a:t>
            </a:r>
            <a:r>
              <a:rPr lang="en-US" dirty="0">
                <a:latin typeface="Courier" pitchFamily="2" charset="0"/>
              </a:rPr>
              <a:t>-2</a:t>
            </a:r>
          </a:p>
          <a:p>
            <a:pPr marL="685800" lvl="2" indent="-107950">
              <a:buNone/>
            </a:pPr>
            <a:endParaRPr lang="en-US" sz="2400" dirty="0"/>
          </a:p>
          <a:p>
            <a:pPr lvl="1"/>
            <a:endParaRPr lang="en-US" sz="2250" dirty="0"/>
          </a:p>
          <a:p>
            <a:pPr lvl="1"/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5870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187F-DAD0-CA4A-AFCC-63AC8A2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for one observation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98420-9B3D-A74A-AE13-F98E0D7D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sz="3200" dirty="0">
                <a:latin typeface="Calibri" charset="0"/>
              </a:rPr>
              <a:t>Input observation: vector 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x = [x</a:t>
            </a:r>
            <a:r>
              <a:rPr lang="en-US" sz="32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, x</a:t>
            </a:r>
            <a:r>
              <a:rPr lang="en-US" sz="3200" i="1" baseline="-25000" dirty="0">
                <a:solidFill>
                  <a:srgbClr val="FF0000"/>
                </a:solidFill>
                <a:latin typeface="Calibri" charset="0"/>
              </a:rPr>
              <a:t>2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,…, </a:t>
            </a:r>
            <a:r>
              <a:rPr lang="en-US" sz="3200" i="1" dirty="0" err="1">
                <a:solidFill>
                  <a:srgbClr val="FF0000"/>
                </a:solidFill>
                <a:latin typeface="Calibri" charset="0"/>
              </a:rPr>
              <a:t>x</a:t>
            </a:r>
            <a:r>
              <a:rPr lang="en-US" sz="3200" i="1" baseline="-25000" dirty="0" err="1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]</a:t>
            </a:r>
          </a:p>
          <a:p>
            <a:r>
              <a:rPr lang="en-US" sz="3200" dirty="0">
                <a:latin typeface="Calibri" charset="0"/>
              </a:rPr>
              <a:t>Weights: one per feature: 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W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 = [w</a:t>
            </a:r>
            <a:r>
              <a:rPr lang="en-US" sz="32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, w</a:t>
            </a:r>
            <a:r>
              <a:rPr lang="en-US" sz="3200" i="1" baseline="-25000" dirty="0">
                <a:solidFill>
                  <a:srgbClr val="FF0000"/>
                </a:solidFill>
                <a:latin typeface="Calibri" charset="0"/>
              </a:rPr>
              <a:t>2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,…, </a:t>
            </a:r>
            <a:r>
              <a:rPr lang="en-US" sz="3200" i="1" dirty="0" err="1">
                <a:solidFill>
                  <a:srgbClr val="FF0000"/>
                </a:solidFill>
                <a:latin typeface="Calibri" charset="0"/>
              </a:rPr>
              <a:t>w</a:t>
            </a:r>
            <a:r>
              <a:rPr lang="en-US" sz="3200" i="1" baseline="-25000" dirty="0" err="1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]</a:t>
            </a:r>
            <a:endParaRPr lang="en-US" sz="3200" dirty="0">
              <a:latin typeface="Calibri" charset="0"/>
            </a:endParaRPr>
          </a:p>
          <a:p>
            <a:pPr lvl="1"/>
            <a:r>
              <a:rPr lang="en-US" sz="2800" dirty="0">
                <a:latin typeface="Calibri" charset="0"/>
              </a:rPr>
              <a:t>Sometimes we call the weights </a:t>
            </a:r>
            <a:r>
              <a:rPr lang="en-US" sz="2800" dirty="0" err="1">
                <a:solidFill>
                  <a:srgbClr val="FF0000"/>
                </a:solidFill>
                <a:latin typeface="Calibri" charset="0"/>
              </a:rPr>
              <a:t>θ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 = [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θ</a:t>
            </a:r>
            <a:r>
              <a:rPr lang="en-US" sz="28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θ</a:t>
            </a:r>
            <a:r>
              <a:rPr lang="en-US" sz="2800" i="1" baseline="-25000" dirty="0">
                <a:solidFill>
                  <a:srgbClr val="FF0000"/>
                </a:solidFill>
                <a:latin typeface="Calibri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,…, </a:t>
            </a:r>
            <a:r>
              <a:rPr lang="en-US" sz="2800" dirty="0" err="1">
                <a:solidFill>
                  <a:srgbClr val="FF0000"/>
                </a:solidFill>
                <a:latin typeface="Calibri" charset="0"/>
              </a:rPr>
              <a:t>θ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]</a:t>
            </a:r>
          </a:p>
          <a:p>
            <a:r>
              <a:rPr lang="en-US" sz="3200" dirty="0">
                <a:latin typeface="Calibri" charset="0"/>
              </a:rPr>
              <a:t>Output: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y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{0,1}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157F-1B53-8841-A83E-BED36615DAEB}"/>
              </a:ext>
            </a:extLst>
          </p:cNvPr>
          <p:cNvSpPr txBox="1"/>
          <p:nvPr/>
        </p:nvSpPr>
        <p:spPr>
          <a:xfrm>
            <a:off x="4461605" y="27885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^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D18BB-4385-C741-B877-5129B40F0B67}"/>
              </a:ext>
            </a:extLst>
          </p:cNvPr>
          <p:cNvSpPr txBox="1"/>
          <p:nvPr/>
        </p:nvSpPr>
        <p:spPr>
          <a:xfrm>
            <a:off x="747640" y="4209931"/>
            <a:ext cx="74279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(multinomial logistic regression: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y</a:t>
            </a:r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sym typeface="Symbol" charset="0"/>
              </a:rPr>
              <a:t>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sym typeface="Symbol" charset="0"/>
              </a:rPr>
              <a:t>{0, 1, 2, 3, 4}</a:t>
            </a:r>
            <a:r>
              <a:rPr lang="en-US" sz="2800" i="1" dirty="0">
                <a:latin typeface="Calibri" charset="0"/>
                <a:sym typeface="Symbol" charset="0"/>
              </a:rPr>
              <a:t>)</a:t>
            </a:r>
            <a:endParaRPr lang="en-US" sz="2800" i="1" baseline="-25000" dirty="0">
              <a:latin typeface="Calibri" charset="0"/>
            </a:endParaRP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069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BA3-8DD3-F54F-AC74-CCFF89F5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do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E5C8F-75C7-5746-891B-92BC4B07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047750"/>
            <a:ext cx="8458200" cy="4343400"/>
          </a:xfrm>
        </p:spPr>
        <p:txBody>
          <a:bodyPr>
            <a:normAutofit/>
          </a:bodyPr>
          <a:lstStyle/>
          <a:p>
            <a:r>
              <a:rPr lang="en-US" sz="2800" dirty="0"/>
              <a:t>For each feature x</a:t>
            </a:r>
            <a:r>
              <a:rPr lang="en-US" sz="2800" baseline="-25000" dirty="0"/>
              <a:t>i</a:t>
            </a:r>
            <a:r>
              <a:rPr lang="en-US" sz="2800" dirty="0"/>
              <a:t>, weight 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 tells us importance of x</a:t>
            </a:r>
            <a:r>
              <a:rPr lang="en-US" sz="2800" baseline="-25000" dirty="0"/>
              <a:t>i</a:t>
            </a:r>
            <a:endParaRPr lang="en-US" sz="2800" dirty="0"/>
          </a:p>
          <a:p>
            <a:pPr lvl="1"/>
            <a:r>
              <a:rPr lang="en-US" sz="2400" dirty="0"/>
              <a:t>(Plus we'll have a bias b)</a:t>
            </a:r>
          </a:p>
          <a:p>
            <a:r>
              <a:rPr lang="en-US" sz="2800" dirty="0"/>
              <a:t>We'll sum up all the weighted features and the bias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If this sum is high, we say y=1; if low, then y=0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49D94-9B68-944D-AB75-34A35B74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46" y="2571750"/>
            <a:ext cx="3919046" cy="1559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EDFCF-BF2F-524C-AEB5-7AF51E05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46" y="3999045"/>
            <a:ext cx="3951482" cy="6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1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CA7E-4D65-7F4C-A69B-001032AA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want a probabilistic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DD0F-7B83-A74A-9403-D475D03C1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need to formalize “sum is high”.</a:t>
            </a:r>
          </a:p>
          <a:p>
            <a:r>
              <a:rPr lang="en-US" sz="3200" dirty="0"/>
              <a:t>We’d like a principled classifier that gives us a probability, just like Naive Bayes did</a:t>
            </a:r>
          </a:p>
          <a:p>
            <a:r>
              <a:rPr lang="en-US" sz="3200" dirty="0"/>
              <a:t>We want a model that can tell us:</a:t>
            </a:r>
          </a:p>
          <a:p>
            <a:pPr marL="457200" lvl="1" indent="0">
              <a:buNone/>
            </a:pPr>
            <a:r>
              <a:rPr lang="en-US" sz="2800" dirty="0"/>
              <a:t>p(y=1|x;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err="1">
                <a:latin typeface="Calibri" charset="0"/>
              </a:rPr>
              <a:t>θ</a:t>
            </a:r>
            <a:r>
              <a:rPr lang="en-US" sz="2800" dirty="0">
                <a:latin typeface="Calibri" charset="0"/>
              </a:rPr>
              <a:t>)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p(y=0|x; </a:t>
            </a:r>
            <a:r>
              <a:rPr lang="en-US" sz="2800" dirty="0" err="1">
                <a:latin typeface="Calibri" charset="0"/>
              </a:rPr>
              <a:t>θ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79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6AE7-F6BE-2E48-902E-151BC867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6" y="285750"/>
            <a:ext cx="8545033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 The problem:  z isn't a probability, it's just a number!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B2DC85-7C39-044B-993D-89D8C9223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90750"/>
            <a:ext cx="8305799" cy="3017520"/>
          </a:xfrm>
        </p:spPr>
        <p:txBody>
          <a:bodyPr>
            <a:normAutofit/>
          </a:bodyPr>
          <a:lstStyle/>
          <a:p>
            <a:r>
              <a:rPr lang="en-US" sz="2800" dirty="0"/>
              <a:t>Solution: use a function of z that goes from 0 to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1A4A3-E037-504F-BCBC-1FAC80D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47750"/>
            <a:ext cx="4951165" cy="773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DC0E0-657A-3E4B-B87E-B1F777E5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6399" y="2983420"/>
            <a:ext cx="6367133" cy="11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Important analytic tool in natural and social sciences</a:t>
            </a:r>
          </a:p>
          <a:p>
            <a:r>
              <a:rPr lang="en-US" sz="3600" dirty="0"/>
              <a:t>Baseline supervised machine learning tool for classification</a:t>
            </a:r>
          </a:p>
          <a:p>
            <a:r>
              <a:rPr lang="en-US" sz="3600" dirty="0"/>
              <a:t>Is also the foundation of neural networks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2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C978-3BD6-A448-8D02-2A5030CB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very useful sigmoid or logistic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52895-6ACF-7747-84BE-4D66CBE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41492-92D7-0843-886C-F81DEAD3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4038"/>
            <a:ext cx="7970496" cy="3816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F5679F-01C2-1542-9FCF-DE147F85918C}"/>
              </a:ext>
            </a:extLst>
          </p:cNvPr>
          <p:cNvSpPr/>
          <p:nvPr/>
        </p:nvSpPr>
        <p:spPr>
          <a:xfrm>
            <a:off x="1447800" y="2423371"/>
            <a:ext cx="2514600" cy="453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F7416-2114-F34A-B323-A70C4910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8350"/>
            <a:ext cx="3959946" cy="15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8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0FBA-B963-034D-8645-74ACA251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3DBF-FEB8-CE4C-8B4B-B26F1636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We’ll compute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w∙x+b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And then we’ll pass it through the sigmoid function: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w∙x+b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And we’ll just treat it as a probability</a:t>
            </a:r>
          </a:p>
        </p:txBody>
      </p:sp>
    </p:spTree>
    <p:extLst>
      <p:ext uri="{BB962C8B-B14F-4D97-AF65-F5344CB8AC3E}">
        <p14:creationId xmlns:p14="http://schemas.microsoft.com/office/powerpoint/2010/main" val="360451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A6CD-C4E9-5B48-9917-F86800E1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4"/>
            <a:ext cx="7543800" cy="369300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probabilities with </a:t>
            </a:r>
            <a:r>
              <a:rPr lang="en-US" dirty="0" err="1"/>
              <a:t>sigmoids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BC7F-69D2-154C-BCCF-55D06E21A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A0686-02DA-3E4A-9DF1-59837D94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" y="816012"/>
            <a:ext cx="5816748" cy="1472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9653A-66CF-8442-A821-C958667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512" y="2571751"/>
            <a:ext cx="5949953" cy="24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A6CD-C4E9-5B48-9917-F86800E1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4"/>
            <a:ext cx="7543800" cy="369300"/>
          </a:xfrm>
        </p:spPr>
        <p:txBody>
          <a:bodyPr>
            <a:normAutofit fontScale="90000"/>
          </a:bodyPr>
          <a:lstStyle/>
          <a:p>
            <a:r>
              <a:rPr lang="en-US" dirty="0"/>
              <a:t>By the way: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FA6FD-EF07-694B-8B44-BFD0E31CB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200" y="1347787"/>
            <a:ext cx="2057400" cy="3857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9653A-66CF-8442-A821-C958667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1352550"/>
            <a:ext cx="4901455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D309CE-B44C-7F46-B4D1-C2F4D543503A}"/>
              </a:ext>
            </a:extLst>
          </p:cNvPr>
          <p:cNvSpPr txBox="1"/>
          <p:nvPr/>
        </p:nvSpPr>
        <p:spPr>
          <a:xfrm>
            <a:off x="5336370" y="127635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06DE8-425D-AB41-97C8-B98E1BC379CB}"/>
              </a:ext>
            </a:extLst>
          </p:cNvPr>
          <p:cNvSpPr txBox="1"/>
          <p:nvPr/>
        </p:nvSpPr>
        <p:spPr>
          <a:xfrm>
            <a:off x="5734878" y="2117035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B4558-925A-1F40-A67A-67F01AD9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64" y="2602327"/>
            <a:ext cx="2286000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C93-E309-6343-A358-E23B17E1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38150"/>
            <a:ext cx="7543800" cy="680397"/>
          </a:xfrm>
        </p:spPr>
        <p:txBody>
          <a:bodyPr>
            <a:normAutofit/>
          </a:bodyPr>
          <a:lstStyle/>
          <a:p>
            <a:r>
              <a:rPr lang="en-US" dirty="0"/>
              <a:t>Turning a probability into a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90B0-B70D-DE45-B74A-BF4E26C7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504950"/>
            <a:ext cx="5684517" cy="147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54E96-8FBE-DE4B-9D80-8A35B738F321}"/>
              </a:ext>
            </a:extLst>
          </p:cNvPr>
          <p:cNvSpPr txBox="1"/>
          <p:nvPr/>
        </p:nvSpPr>
        <p:spPr>
          <a:xfrm>
            <a:off x="1302515" y="3486150"/>
            <a:ext cx="653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here is called the </a:t>
            </a:r>
            <a:r>
              <a:rPr lang="en-US" b="1" dirty="0"/>
              <a:t>decision boundary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3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C978-3BD6-A448-8D02-2A5030CB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-87735"/>
            <a:ext cx="7467600" cy="742950"/>
          </a:xfrm>
        </p:spPr>
        <p:txBody>
          <a:bodyPr/>
          <a:lstStyle/>
          <a:p>
            <a:r>
              <a:rPr lang="en-US" dirty="0"/>
              <a:t>The probabilistic classifier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F12A42-A169-124C-83E6-7FE227E2D844}"/>
              </a:ext>
            </a:extLst>
          </p:cNvPr>
          <p:cNvGrpSpPr/>
          <p:nvPr/>
        </p:nvGrpSpPr>
        <p:grpSpPr>
          <a:xfrm>
            <a:off x="625010" y="957316"/>
            <a:ext cx="7970496" cy="3816857"/>
            <a:chOff x="685800" y="1244038"/>
            <a:chExt cx="7970496" cy="38168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B41492-92D7-0843-886C-F81DEAD3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44038"/>
              <a:ext cx="7970496" cy="3816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F5679F-01C2-1542-9FCF-DE147F85918C}"/>
                </a:ext>
              </a:extLst>
            </p:cNvPr>
            <p:cNvSpPr/>
            <p:nvPr/>
          </p:nvSpPr>
          <p:spPr>
            <a:xfrm>
              <a:off x="1412111" y="2375503"/>
              <a:ext cx="2514600" cy="585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72B19C2B-25B7-FE40-89D4-2D049B1683CF}"/>
              </a:ext>
            </a:extLst>
          </p:cNvPr>
          <p:cNvSpPr/>
          <p:nvPr/>
        </p:nvSpPr>
        <p:spPr bwMode="auto">
          <a:xfrm>
            <a:off x="397108" y="2758967"/>
            <a:ext cx="8307054" cy="213557"/>
          </a:xfrm>
          <a:custGeom>
            <a:avLst/>
            <a:gdLst>
              <a:gd name="connsiteX0" fmla="*/ 112178 w 8307054"/>
              <a:gd name="connsiteY0" fmla="*/ 201057 h 213557"/>
              <a:gd name="connsiteX1" fmla="*/ 170051 w 8307054"/>
              <a:gd name="connsiteY1" fmla="*/ 212632 h 213557"/>
              <a:gd name="connsiteX2" fmla="*/ 3850801 w 8307054"/>
              <a:gd name="connsiteY2" fmla="*/ 62161 h 213557"/>
              <a:gd name="connsiteX3" fmla="*/ 6767621 w 8307054"/>
              <a:gd name="connsiteY3" fmla="*/ 4287 h 213557"/>
              <a:gd name="connsiteX4" fmla="*/ 8307054 w 8307054"/>
              <a:gd name="connsiteY4" fmla="*/ 4287 h 213557"/>
              <a:gd name="connsiteX5" fmla="*/ 8307054 w 8307054"/>
              <a:gd name="connsiteY5" fmla="*/ 4287 h 213557"/>
              <a:gd name="connsiteX6" fmla="*/ 8307054 w 8307054"/>
              <a:gd name="connsiteY6" fmla="*/ 4287 h 21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7054" h="213557">
                <a:moveTo>
                  <a:pt x="112178" y="201057"/>
                </a:moveTo>
                <a:cubicBezTo>
                  <a:pt x="-170438" y="218419"/>
                  <a:pt x="170051" y="212632"/>
                  <a:pt x="170051" y="212632"/>
                </a:cubicBezTo>
                <a:lnTo>
                  <a:pt x="3850801" y="62161"/>
                </a:lnTo>
                <a:cubicBezTo>
                  <a:pt x="4950396" y="27437"/>
                  <a:pt x="6024912" y="13933"/>
                  <a:pt x="6767621" y="4287"/>
                </a:cubicBezTo>
                <a:cubicBezTo>
                  <a:pt x="7510330" y="-5359"/>
                  <a:pt x="8307054" y="4287"/>
                  <a:pt x="8307054" y="4287"/>
                </a:cubicBezTo>
                <a:lnTo>
                  <a:pt x="8307054" y="4287"/>
                </a:lnTo>
                <a:lnTo>
                  <a:pt x="8307054" y="4287"/>
                </a:lnTo>
              </a:path>
            </a:pathLst>
          </a:cu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30D76F-4213-4D4E-9677-2229D8A905A5}"/>
              </a:ext>
            </a:extLst>
          </p:cNvPr>
          <p:cNvSpPr/>
          <p:nvPr/>
        </p:nvSpPr>
        <p:spPr bwMode="auto">
          <a:xfrm>
            <a:off x="4375230" y="2612783"/>
            <a:ext cx="474724" cy="486137"/>
          </a:xfrm>
          <a:custGeom>
            <a:avLst/>
            <a:gdLst>
              <a:gd name="connsiteX0" fmla="*/ 162046 w 474724"/>
              <a:gd name="connsiteY0" fmla="*/ 0 h 486137"/>
              <a:gd name="connsiteX1" fmla="*/ 81023 w 474724"/>
              <a:gd name="connsiteY1" fmla="*/ 46299 h 486137"/>
              <a:gd name="connsiteX2" fmla="*/ 69448 w 474724"/>
              <a:gd name="connsiteY2" fmla="*/ 81023 h 486137"/>
              <a:gd name="connsiteX3" fmla="*/ 46299 w 474724"/>
              <a:gd name="connsiteY3" fmla="*/ 115747 h 486137"/>
              <a:gd name="connsiteX4" fmla="*/ 23150 w 474724"/>
              <a:gd name="connsiteY4" fmla="*/ 185195 h 486137"/>
              <a:gd name="connsiteX5" fmla="*/ 0 w 474724"/>
              <a:gd name="connsiteY5" fmla="*/ 277793 h 486137"/>
              <a:gd name="connsiteX6" fmla="*/ 34724 w 474724"/>
              <a:gd name="connsiteY6" fmla="*/ 428264 h 486137"/>
              <a:gd name="connsiteX7" fmla="*/ 69448 w 474724"/>
              <a:gd name="connsiteY7" fmla="*/ 439838 h 486137"/>
              <a:gd name="connsiteX8" fmla="*/ 104173 w 474724"/>
              <a:gd name="connsiteY8" fmla="*/ 462988 h 486137"/>
              <a:gd name="connsiteX9" fmla="*/ 185195 w 474724"/>
              <a:gd name="connsiteY9" fmla="*/ 486137 h 486137"/>
              <a:gd name="connsiteX10" fmla="*/ 324092 w 474724"/>
              <a:gd name="connsiteY10" fmla="*/ 474562 h 486137"/>
              <a:gd name="connsiteX11" fmla="*/ 381965 w 474724"/>
              <a:gd name="connsiteY11" fmla="*/ 439838 h 486137"/>
              <a:gd name="connsiteX12" fmla="*/ 451413 w 474724"/>
              <a:gd name="connsiteY12" fmla="*/ 381965 h 486137"/>
              <a:gd name="connsiteX13" fmla="*/ 474562 w 474724"/>
              <a:gd name="connsiteY13" fmla="*/ 312517 h 486137"/>
              <a:gd name="connsiteX14" fmla="*/ 462988 w 474724"/>
              <a:gd name="connsiteY14" fmla="*/ 173621 h 486137"/>
              <a:gd name="connsiteX15" fmla="*/ 405114 w 474724"/>
              <a:gd name="connsiteY15" fmla="*/ 92598 h 486137"/>
              <a:gd name="connsiteX16" fmla="*/ 381965 w 474724"/>
              <a:gd name="connsiteY16" fmla="*/ 69448 h 486137"/>
              <a:gd name="connsiteX17" fmla="*/ 312517 w 474724"/>
              <a:gd name="connsiteY17" fmla="*/ 46299 h 486137"/>
              <a:gd name="connsiteX18" fmla="*/ 162046 w 474724"/>
              <a:gd name="connsiteY18" fmla="*/ 0 h 48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4724" h="486137">
                <a:moveTo>
                  <a:pt x="162046" y="0"/>
                </a:moveTo>
                <a:cubicBezTo>
                  <a:pt x="123464" y="0"/>
                  <a:pt x="104433" y="25816"/>
                  <a:pt x="81023" y="46299"/>
                </a:cubicBezTo>
                <a:cubicBezTo>
                  <a:pt x="71841" y="54333"/>
                  <a:pt x="74904" y="70110"/>
                  <a:pt x="69448" y="81023"/>
                </a:cubicBezTo>
                <a:cubicBezTo>
                  <a:pt x="63227" y="93465"/>
                  <a:pt x="51949" y="103035"/>
                  <a:pt x="46299" y="115747"/>
                </a:cubicBezTo>
                <a:cubicBezTo>
                  <a:pt x="36389" y="138045"/>
                  <a:pt x="30866" y="162046"/>
                  <a:pt x="23150" y="185195"/>
                </a:cubicBezTo>
                <a:cubicBezTo>
                  <a:pt x="5353" y="238587"/>
                  <a:pt x="13969" y="207949"/>
                  <a:pt x="0" y="277793"/>
                </a:cubicBezTo>
                <a:cubicBezTo>
                  <a:pt x="3488" y="312668"/>
                  <a:pt x="-6535" y="395257"/>
                  <a:pt x="34724" y="428264"/>
                </a:cubicBezTo>
                <a:cubicBezTo>
                  <a:pt x="44251" y="435886"/>
                  <a:pt x="57873" y="435980"/>
                  <a:pt x="69448" y="439838"/>
                </a:cubicBezTo>
                <a:cubicBezTo>
                  <a:pt x="81023" y="447555"/>
                  <a:pt x="91730" y="456767"/>
                  <a:pt x="104173" y="462988"/>
                </a:cubicBezTo>
                <a:cubicBezTo>
                  <a:pt x="120773" y="471288"/>
                  <a:pt x="170367" y="482430"/>
                  <a:pt x="185195" y="486137"/>
                </a:cubicBezTo>
                <a:cubicBezTo>
                  <a:pt x="231494" y="482279"/>
                  <a:pt x="278040" y="480702"/>
                  <a:pt x="324092" y="474562"/>
                </a:cubicBezTo>
                <a:cubicBezTo>
                  <a:pt x="366307" y="468934"/>
                  <a:pt x="352749" y="463211"/>
                  <a:pt x="381965" y="439838"/>
                </a:cubicBezTo>
                <a:cubicBezTo>
                  <a:pt x="462545" y="375373"/>
                  <a:pt x="368921" y="464457"/>
                  <a:pt x="451413" y="381965"/>
                </a:cubicBezTo>
                <a:cubicBezTo>
                  <a:pt x="459129" y="358816"/>
                  <a:pt x="476588" y="336834"/>
                  <a:pt x="474562" y="312517"/>
                </a:cubicBezTo>
                <a:cubicBezTo>
                  <a:pt x="470704" y="266218"/>
                  <a:pt x="469128" y="219673"/>
                  <a:pt x="462988" y="173621"/>
                </a:cubicBezTo>
                <a:cubicBezTo>
                  <a:pt x="457303" y="130983"/>
                  <a:pt x="437157" y="124641"/>
                  <a:pt x="405114" y="92598"/>
                </a:cubicBezTo>
                <a:cubicBezTo>
                  <a:pt x="397398" y="84881"/>
                  <a:pt x="392318" y="72899"/>
                  <a:pt x="381965" y="69448"/>
                </a:cubicBezTo>
                <a:lnTo>
                  <a:pt x="312517" y="46299"/>
                </a:lnTo>
                <a:cubicBezTo>
                  <a:pt x="233868" y="20083"/>
                  <a:pt x="200628" y="0"/>
                  <a:pt x="162046" y="0"/>
                </a:cubicBezTo>
                <a:close/>
              </a:path>
            </a:pathLst>
          </a:custGeom>
          <a:noFill/>
          <a:ln w="3175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107E57-1F3A-0548-BCB7-A16BB7DB0707}"/>
              </a:ext>
            </a:extLst>
          </p:cNvPr>
          <p:cNvSpPr/>
          <p:nvPr/>
        </p:nvSpPr>
        <p:spPr>
          <a:xfrm>
            <a:off x="4375230" y="4623109"/>
            <a:ext cx="474724" cy="2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823CD-D996-F549-8F74-DDA4A8F59403}"/>
              </a:ext>
            </a:extLst>
          </p:cNvPr>
          <p:cNvSpPr txBox="1"/>
          <p:nvPr/>
        </p:nvSpPr>
        <p:spPr>
          <a:xfrm>
            <a:off x="4214155" y="4531239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+mn-lt"/>
              </a:rPr>
              <a:t>wx</a:t>
            </a:r>
            <a:r>
              <a:rPr lang="en-US" sz="2800" dirty="0">
                <a:latin typeface="+mn-lt"/>
              </a:rPr>
              <a:t> + 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0A2127-1D6D-1F41-B9FC-0C367C6C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-94023"/>
            <a:ext cx="4708667" cy="17972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1A31B3-A413-5440-9DE5-027C83B38D29}"/>
              </a:ext>
            </a:extLst>
          </p:cNvPr>
          <p:cNvSpPr/>
          <p:nvPr/>
        </p:nvSpPr>
        <p:spPr>
          <a:xfrm>
            <a:off x="277974" y="2562980"/>
            <a:ext cx="636426" cy="585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61F822-B7C3-874E-AC15-CC13945AC801}"/>
              </a:ext>
            </a:extLst>
          </p:cNvPr>
          <p:cNvCxnSpPr/>
          <p:nvPr/>
        </p:nvCxnSpPr>
        <p:spPr bwMode="auto">
          <a:xfrm>
            <a:off x="304800" y="2807865"/>
            <a:ext cx="85344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44450" cap="flat" cmpd="sng" algn="ctr">
            <a:solidFill>
              <a:srgbClr val="C0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F28C9A-0A39-5C44-AD33-B22BEC536C62}"/>
              </a:ext>
            </a:extLst>
          </p:cNvPr>
          <p:cNvSpPr txBox="1"/>
          <p:nvPr/>
        </p:nvSpPr>
        <p:spPr>
          <a:xfrm>
            <a:off x="68607" y="1250256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P(y=1)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A606-923C-244A-9E2F-50E83BEDD50E}"/>
              </a:ext>
            </a:extLst>
          </p:cNvPr>
          <p:cNvSpPr/>
          <p:nvPr/>
        </p:nvSpPr>
        <p:spPr bwMode="auto">
          <a:xfrm>
            <a:off x="4652998" y="1233515"/>
            <a:ext cx="4213028" cy="3200400"/>
          </a:xfrm>
          <a:prstGeom prst="rect">
            <a:avLst/>
          </a:prstGeom>
          <a:solidFill>
            <a:schemeClr val="accent2">
              <a:lumMod val="40000"/>
              <a:lumOff val="60000"/>
              <a:alpha val="34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5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C93-E309-6343-A358-E23B17E1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75932"/>
            <a:ext cx="7543800" cy="680397"/>
          </a:xfrm>
        </p:spPr>
        <p:txBody>
          <a:bodyPr>
            <a:normAutofit/>
          </a:bodyPr>
          <a:lstStyle/>
          <a:p>
            <a:r>
              <a:rPr lang="en-US" dirty="0"/>
              <a:t>Turning a probability into a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90B0-B70D-DE45-B74A-BF4E26C7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85950"/>
            <a:ext cx="5684517" cy="1470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B33F4-F8C2-6C41-81BF-2E682B84AEFE}"/>
              </a:ext>
            </a:extLst>
          </p:cNvPr>
          <p:cNvSpPr txBox="1"/>
          <p:nvPr/>
        </p:nvSpPr>
        <p:spPr>
          <a:xfrm>
            <a:off x="5522429" y="2065874"/>
            <a:ext cx="247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36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w∙x+b</a:t>
            </a:r>
            <a:r>
              <a:rPr lang="en-US" sz="3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E9240-84DA-3740-A782-131A1694D5F4}"/>
              </a:ext>
            </a:extLst>
          </p:cNvPr>
          <p:cNvSpPr txBox="1"/>
          <p:nvPr/>
        </p:nvSpPr>
        <p:spPr>
          <a:xfrm>
            <a:off x="5511479" y="264471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36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w∙x+b</a:t>
            </a:r>
            <a:r>
              <a:rPr lang="en-US" sz="36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≤ 0</a:t>
            </a:r>
          </a:p>
        </p:txBody>
      </p:sp>
    </p:spTree>
    <p:extLst>
      <p:ext uri="{BB962C8B-B14F-4D97-AF65-F5344CB8AC3E}">
        <p14:creationId xmlns:p14="http://schemas.microsoft.com/office/powerpoint/2010/main" val="42787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Classification in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D8A13-8668-3F41-9713-CD0B2F329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363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Logistic Regression: A text (sentiment classification)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1EB86-D5A1-924E-BF5B-5F42483D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058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EFA4-8184-F540-99AD-9A9EDA03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example: does y=1 or y=0?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11F6-10B0-164E-B11B-FD6128E4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14109"/>
            <a:ext cx="9296399" cy="3797089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TimesNewRomanPSMT"/>
                <a:cs typeface="Calibri" panose="020F0502020204030204" pitchFamily="34" charset="0"/>
              </a:rPr>
              <a:t>It's hokey . There are virtually no surprises , and the writing is second-rate .         So why was it so enjoyable ? For one thing , the cast is 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TimesNewRomanPSMT"/>
                <a:cs typeface="Calibri" panose="020F0502020204030204" pitchFamily="34" charset="0"/>
              </a:rPr>
              <a:t>great . Another nice touch is the music . I was overcome with the urge to get off the couch and start dancing . It sucked me in , and it'll do the same to you .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B2637-6A56-6D4B-8EAC-E3B33BE5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29</a:t>
            </a:fld>
            <a:endParaRPr lang="en-US"/>
          </a:p>
        </p:txBody>
      </p:sp>
      <p:pic>
        <p:nvPicPr>
          <p:cNvPr id="1029" name="Picture 5" descr="page5image2665455056">
            <a:extLst>
              <a:ext uri="{FF2B5EF4-FFF2-40B4-BE49-F238E27FC236}">
                <a16:creationId xmlns:a16="http://schemas.microsoft.com/office/drawing/2014/main" id="{E074FF09-0355-A845-8833-06AA3DD2A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60325"/>
            <a:ext cx="6096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5image2665455648">
            <a:extLst>
              <a:ext uri="{FF2B5EF4-FFF2-40B4-BE49-F238E27FC236}">
                <a16:creationId xmlns:a16="http://schemas.microsoft.com/office/drawing/2014/main" id="{14942396-7BD0-0B48-8F5B-087F824A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-60325"/>
            <a:ext cx="5461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80397"/>
          </a:xfrm>
        </p:spPr>
        <p:txBody>
          <a:bodyPr/>
          <a:lstStyle/>
          <a:p>
            <a:r>
              <a:rPr lang="en-US" dirty="0"/>
              <a:t>Generative and Discriminative Classifiers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14400" y="1123950"/>
            <a:ext cx="7924800" cy="3810000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Naïve Bayes is a </a:t>
            </a:r>
            <a:r>
              <a:rPr lang="en-US" sz="4000" b="1" dirty="0"/>
              <a:t>generative</a:t>
            </a:r>
            <a:r>
              <a:rPr lang="en-US" sz="4000" dirty="0"/>
              <a:t> classifier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contrast:</a:t>
            </a:r>
          </a:p>
          <a:p>
            <a:endParaRPr lang="en-US" sz="4000" dirty="0"/>
          </a:p>
          <a:p>
            <a:r>
              <a:rPr lang="en-US" sz="4000" dirty="0"/>
              <a:t>Logistic regression is a </a:t>
            </a:r>
            <a:r>
              <a:rPr lang="en-US" sz="4000" b="1" dirty="0"/>
              <a:t>discriminative</a:t>
            </a:r>
            <a:r>
              <a:rPr lang="en-US" sz="4000" dirty="0"/>
              <a:t> classifier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5473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F7EC428-AC41-3C44-B265-7DBFFF61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F2A0-E86C-E94F-BD5D-A38EFAA4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77D24-D631-9746-95DD-83552FA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83712-0DFA-E943-8D63-B2E8431F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106479"/>
            <a:ext cx="7308867" cy="252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E726D-AF7E-364E-90E1-EF3FF02E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687033"/>
            <a:ext cx="6161545" cy="25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B335-0C26-3845-8C53-2742DBF7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sentiment for input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F2A0-E86C-E94F-BD5D-A38EFAA4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77D24-D631-9746-95DD-83552FA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E726D-AF7E-364E-90E1-EF3FF02E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34413"/>
            <a:ext cx="7548725" cy="3075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53849-749E-1743-A1CB-80C6F140C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40" b="11910"/>
          <a:stretch/>
        </p:blipFill>
        <p:spPr>
          <a:xfrm>
            <a:off x="2848222" y="4161509"/>
            <a:ext cx="3973417" cy="443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ED1AD0-E9CB-134A-8192-B49445F50E63}"/>
              </a:ext>
            </a:extLst>
          </p:cNvPr>
          <p:cNvSpPr txBox="1"/>
          <p:nvPr/>
        </p:nvSpPr>
        <p:spPr>
          <a:xfrm>
            <a:off x="1070171" y="4170988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111DD-69FF-9A46-9A65-D4606D527CD0}"/>
              </a:ext>
            </a:extLst>
          </p:cNvPr>
          <p:cNvSpPr txBox="1"/>
          <p:nvPr/>
        </p:nvSpPr>
        <p:spPr>
          <a:xfrm>
            <a:off x="2232303" y="473520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0.1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5142A-3807-9944-AEA0-B729C05F9BDA}"/>
              </a:ext>
            </a:extLst>
          </p:cNvPr>
          <p:cNvSpPr/>
          <p:nvPr/>
        </p:nvSpPr>
        <p:spPr>
          <a:xfrm>
            <a:off x="6514745" y="845548"/>
            <a:ext cx="1095715" cy="430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87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A35E-FC5F-4441-922D-A0A15E08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sentiment for input 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D146BD-31ED-B04E-893A-08716AA23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32553"/>
          <a:stretch/>
        </p:blipFill>
        <p:spPr>
          <a:xfrm>
            <a:off x="194722" y="1504950"/>
            <a:ext cx="8949278" cy="15977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CA8CD-BC69-0040-B938-7165AA89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79EE6BA-03EE-5A48-8F94-0E30AC36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24"/>
          <a:stretch/>
        </p:blipFill>
        <p:spPr>
          <a:xfrm>
            <a:off x="194726" y="3363622"/>
            <a:ext cx="8949274" cy="8711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274553-D47A-0E49-84E7-48BFB7880EDE}"/>
              </a:ext>
            </a:extLst>
          </p:cNvPr>
          <p:cNvSpPr/>
          <p:nvPr/>
        </p:nvSpPr>
        <p:spPr>
          <a:xfrm>
            <a:off x="8409364" y="2495550"/>
            <a:ext cx="734636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69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A7C6-228E-8048-8E2A-14A2B8D0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940040" cy="726329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build features for logistic regression for any classification task: period disambiguation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3E1EC-CCDA-D64E-879A-0EAB7A0C0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945" y="2933700"/>
            <a:ext cx="574040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5473F-D96E-0F4A-8A5C-070911DA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FDB8C-C4E9-3B49-B815-C92B8A4C0B03}"/>
              </a:ext>
            </a:extLst>
          </p:cNvPr>
          <p:cNvSpPr txBox="1"/>
          <p:nvPr/>
        </p:nvSpPr>
        <p:spPr>
          <a:xfrm>
            <a:off x="1207363" y="1500326"/>
            <a:ext cx="5229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ends in a period.</a:t>
            </a:r>
          </a:p>
          <a:p>
            <a:r>
              <a:rPr lang="en-US" dirty="0"/>
              <a:t>The house at 465 Main St. is new.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1F3A386-FFFD-7F44-A26E-9A4340824FF8}"/>
              </a:ext>
            </a:extLst>
          </p:cNvPr>
          <p:cNvSpPr/>
          <p:nvPr/>
        </p:nvSpPr>
        <p:spPr>
          <a:xfrm>
            <a:off x="4266405" y="1712725"/>
            <a:ext cx="376822" cy="284751"/>
          </a:xfrm>
          <a:custGeom>
            <a:avLst/>
            <a:gdLst>
              <a:gd name="connsiteX0" fmla="*/ 243451 w 376822"/>
              <a:gd name="connsiteY0" fmla="*/ 665 h 284751"/>
              <a:gd name="connsiteX1" fmla="*/ 57020 w 376822"/>
              <a:gd name="connsiteY1" fmla="*/ 18421 h 284751"/>
              <a:gd name="connsiteX2" fmla="*/ 30387 w 376822"/>
              <a:gd name="connsiteY2" fmla="*/ 36176 h 284751"/>
              <a:gd name="connsiteX3" fmla="*/ 12632 w 376822"/>
              <a:gd name="connsiteY3" fmla="*/ 62809 h 284751"/>
              <a:gd name="connsiteX4" fmla="*/ 12632 w 376822"/>
              <a:gd name="connsiteY4" fmla="*/ 240362 h 284751"/>
              <a:gd name="connsiteX5" fmla="*/ 30387 w 376822"/>
              <a:gd name="connsiteY5" fmla="*/ 266995 h 284751"/>
              <a:gd name="connsiteX6" fmla="*/ 83653 w 376822"/>
              <a:gd name="connsiteY6" fmla="*/ 284751 h 284751"/>
              <a:gd name="connsiteX7" fmla="*/ 225696 w 376822"/>
              <a:gd name="connsiteY7" fmla="*/ 275873 h 284751"/>
              <a:gd name="connsiteX8" fmla="*/ 278962 w 376822"/>
              <a:gd name="connsiteY8" fmla="*/ 258118 h 284751"/>
              <a:gd name="connsiteX9" fmla="*/ 305595 w 376822"/>
              <a:gd name="connsiteY9" fmla="*/ 240362 h 284751"/>
              <a:gd name="connsiteX10" fmla="*/ 332228 w 376822"/>
              <a:gd name="connsiteY10" fmla="*/ 231485 h 284751"/>
              <a:gd name="connsiteX11" fmla="*/ 367739 w 376822"/>
              <a:gd name="connsiteY11" fmla="*/ 195974 h 284751"/>
              <a:gd name="connsiteX12" fmla="*/ 376616 w 376822"/>
              <a:gd name="connsiteY12" fmla="*/ 169341 h 284751"/>
              <a:gd name="connsiteX13" fmla="*/ 358861 w 376822"/>
              <a:gd name="connsiteY13" fmla="*/ 142708 h 284751"/>
              <a:gd name="connsiteX14" fmla="*/ 305595 w 376822"/>
              <a:gd name="connsiteY14" fmla="*/ 98320 h 284751"/>
              <a:gd name="connsiteX15" fmla="*/ 287840 w 376822"/>
              <a:gd name="connsiteY15" fmla="*/ 80564 h 284751"/>
              <a:gd name="connsiteX16" fmla="*/ 234574 w 376822"/>
              <a:gd name="connsiteY16" fmla="*/ 62809 h 284751"/>
              <a:gd name="connsiteX17" fmla="*/ 190185 w 376822"/>
              <a:gd name="connsiteY17" fmla="*/ 53931 h 28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822" h="284751">
                <a:moveTo>
                  <a:pt x="243451" y="665"/>
                </a:moveTo>
                <a:cubicBezTo>
                  <a:pt x="239430" y="888"/>
                  <a:pt x="105299" y="-5719"/>
                  <a:pt x="57020" y="18421"/>
                </a:cubicBezTo>
                <a:cubicBezTo>
                  <a:pt x="47477" y="23193"/>
                  <a:pt x="39265" y="30258"/>
                  <a:pt x="30387" y="36176"/>
                </a:cubicBezTo>
                <a:cubicBezTo>
                  <a:pt x="24469" y="45054"/>
                  <a:pt x="17404" y="53266"/>
                  <a:pt x="12632" y="62809"/>
                </a:cubicBezTo>
                <a:cubicBezTo>
                  <a:pt x="-12958" y="113989"/>
                  <a:pt x="7382" y="205360"/>
                  <a:pt x="12632" y="240362"/>
                </a:cubicBezTo>
                <a:cubicBezTo>
                  <a:pt x="14215" y="250914"/>
                  <a:pt x="21339" y="261340"/>
                  <a:pt x="30387" y="266995"/>
                </a:cubicBezTo>
                <a:cubicBezTo>
                  <a:pt x="46258" y="276915"/>
                  <a:pt x="83653" y="284751"/>
                  <a:pt x="83653" y="284751"/>
                </a:cubicBezTo>
                <a:cubicBezTo>
                  <a:pt x="131001" y="281792"/>
                  <a:pt x="178691" y="282283"/>
                  <a:pt x="225696" y="275873"/>
                </a:cubicBezTo>
                <a:cubicBezTo>
                  <a:pt x="244240" y="273344"/>
                  <a:pt x="278962" y="258118"/>
                  <a:pt x="278962" y="258118"/>
                </a:cubicBezTo>
                <a:cubicBezTo>
                  <a:pt x="287840" y="252199"/>
                  <a:pt x="296052" y="245134"/>
                  <a:pt x="305595" y="240362"/>
                </a:cubicBezTo>
                <a:cubicBezTo>
                  <a:pt x="313965" y="236177"/>
                  <a:pt x="324613" y="236924"/>
                  <a:pt x="332228" y="231485"/>
                </a:cubicBezTo>
                <a:cubicBezTo>
                  <a:pt x="345850" y="221755"/>
                  <a:pt x="367739" y="195974"/>
                  <a:pt x="367739" y="195974"/>
                </a:cubicBezTo>
                <a:cubicBezTo>
                  <a:pt x="370698" y="187096"/>
                  <a:pt x="378154" y="178571"/>
                  <a:pt x="376616" y="169341"/>
                </a:cubicBezTo>
                <a:cubicBezTo>
                  <a:pt x="374862" y="158817"/>
                  <a:pt x="365691" y="150905"/>
                  <a:pt x="358861" y="142708"/>
                </a:cubicBezTo>
                <a:cubicBezTo>
                  <a:pt x="327226" y="104746"/>
                  <a:pt x="340513" y="126255"/>
                  <a:pt x="305595" y="98320"/>
                </a:cubicBezTo>
                <a:cubicBezTo>
                  <a:pt x="299059" y="93091"/>
                  <a:pt x="295326" y="84307"/>
                  <a:pt x="287840" y="80564"/>
                </a:cubicBezTo>
                <a:cubicBezTo>
                  <a:pt x="271100" y="72194"/>
                  <a:pt x="252926" y="66480"/>
                  <a:pt x="234574" y="62809"/>
                </a:cubicBezTo>
                <a:lnTo>
                  <a:pt x="190185" y="53931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72351F7-9F86-114D-ACF9-67B0A21E36C6}"/>
              </a:ext>
            </a:extLst>
          </p:cNvPr>
          <p:cNvSpPr/>
          <p:nvPr/>
        </p:nvSpPr>
        <p:spPr>
          <a:xfrm>
            <a:off x="4953000" y="2046572"/>
            <a:ext cx="376822" cy="284751"/>
          </a:xfrm>
          <a:custGeom>
            <a:avLst/>
            <a:gdLst>
              <a:gd name="connsiteX0" fmla="*/ 243451 w 376822"/>
              <a:gd name="connsiteY0" fmla="*/ 665 h 284751"/>
              <a:gd name="connsiteX1" fmla="*/ 57020 w 376822"/>
              <a:gd name="connsiteY1" fmla="*/ 18421 h 284751"/>
              <a:gd name="connsiteX2" fmla="*/ 30387 w 376822"/>
              <a:gd name="connsiteY2" fmla="*/ 36176 h 284751"/>
              <a:gd name="connsiteX3" fmla="*/ 12632 w 376822"/>
              <a:gd name="connsiteY3" fmla="*/ 62809 h 284751"/>
              <a:gd name="connsiteX4" fmla="*/ 12632 w 376822"/>
              <a:gd name="connsiteY4" fmla="*/ 240362 h 284751"/>
              <a:gd name="connsiteX5" fmla="*/ 30387 w 376822"/>
              <a:gd name="connsiteY5" fmla="*/ 266995 h 284751"/>
              <a:gd name="connsiteX6" fmla="*/ 83653 w 376822"/>
              <a:gd name="connsiteY6" fmla="*/ 284751 h 284751"/>
              <a:gd name="connsiteX7" fmla="*/ 225696 w 376822"/>
              <a:gd name="connsiteY7" fmla="*/ 275873 h 284751"/>
              <a:gd name="connsiteX8" fmla="*/ 278962 w 376822"/>
              <a:gd name="connsiteY8" fmla="*/ 258118 h 284751"/>
              <a:gd name="connsiteX9" fmla="*/ 305595 w 376822"/>
              <a:gd name="connsiteY9" fmla="*/ 240362 h 284751"/>
              <a:gd name="connsiteX10" fmla="*/ 332228 w 376822"/>
              <a:gd name="connsiteY10" fmla="*/ 231485 h 284751"/>
              <a:gd name="connsiteX11" fmla="*/ 367739 w 376822"/>
              <a:gd name="connsiteY11" fmla="*/ 195974 h 284751"/>
              <a:gd name="connsiteX12" fmla="*/ 376616 w 376822"/>
              <a:gd name="connsiteY12" fmla="*/ 169341 h 284751"/>
              <a:gd name="connsiteX13" fmla="*/ 358861 w 376822"/>
              <a:gd name="connsiteY13" fmla="*/ 142708 h 284751"/>
              <a:gd name="connsiteX14" fmla="*/ 305595 w 376822"/>
              <a:gd name="connsiteY14" fmla="*/ 98320 h 284751"/>
              <a:gd name="connsiteX15" fmla="*/ 287840 w 376822"/>
              <a:gd name="connsiteY15" fmla="*/ 80564 h 284751"/>
              <a:gd name="connsiteX16" fmla="*/ 234574 w 376822"/>
              <a:gd name="connsiteY16" fmla="*/ 62809 h 284751"/>
              <a:gd name="connsiteX17" fmla="*/ 190185 w 376822"/>
              <a:gd name="connsiteY17" fmla="*/ 53931 h 28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822" h="284751">
                <a:moveTo>
                  <a:pt x="243451" y="665"/>
                </a:moveTo>
                <a:cubicBezTo>
                  <a:pt x="239430" y="888"/>
                  <a:pt x="105299" y="-5719"/>
                  <a:pt x="57020" y="18421"/>
                </a:cubicBezTo>
                <a:cubicBezTo>
                  <a:pt x="47477" y="23193"/>
                  <a:pt x="39265" y="30258"/>
                  <a:pt x="30387" y="36176"/>
                </a:cubicBezTo>
                <a:cubicBezTo>
                  <a:pt x="24469" y="45054"/>
                  <a:pt x="17404" y="53266"/>
                  <a:pt x="12632" y="62809"/>
                </a:cubicBezTo>
                <a:cubicBezTo>
                  <a:pt x="-12958" y="113989"/>
                  <a:pt x="7382" y="205360"/>
                  <a:pt x="12632" y="240362"/>
                </a:cubicBezTo>
                <a:cubicBezTo>
                  <a:pt x="14215" y="250914"/>
                  <a:pt x="21339" y="261340"/>
                  <a:pt x="30387" y="266995"/>
                </a:cubicBezTo>
                <a:cubicBezTo>
                  <a:pt x="46258" y="276915"/>
                  <a:pt x="83653" y="284751"/>
                  <a:pt x="83653" y="284751"/>
                </a:cubicBezTo>
                <a:cubicBezTo>
                  <a:pt x="131001" y="281792"/>
                  <a:pt x="178691" y="282283"/>
                  <a:pt x="225696" y="275873"/>
                </a:cubicBezTo>
                <a:cubicBezTo>
                  <a:pt x="244240" y="273344"/>
                  <a:pt x="278962" y="258118"/>
                  <a:pt x="278962" y="258118"/>
                </a:cubicBezTo>
                <a:cubicBezTo>
                  <a:pt x="287840" y="252199"/>
                  <a:pt x="296052" y="245134"/>
                  <a:pt x="305595" y="240362"/>
                </a:cubicBezTo>
                <a:cubicBezTo>
                  <a:pt x="313965" y="236177"/>
                  <a:pt x="324613" y="236924"/>
                  <a:pt x="332228" y="231485"/>
                </a:cubicBezTo>
                <a:cubicBezTo>
                  <a:pt x="345850" y="221755"/>
                  <a:pt x="367739" y="195974"/>
                  <a:pt x="367739" y="195974"/>
                </a:cubicBezTo>
                <a:cubicBezTo>
                  <a:pt x="370698" y="187096"/>
                  <a:pt x="378154" y="178571"/>
                  <a:pt x="376616" y="169341"/>
                </a:cubicBezTo>
                <a:cubicBezTo>
                  <a:pt x="374862" y="158817"/>
                  <a:pt x="365691" y="150905"/>
                  <a:pt x="358861" y="142708"/>
                </a:cubicBezTo>
                <a:cubicBezTo>
                  <a:pt x="327226" y="104746"/>
                  <a:pt x="340513" y="126255"/>
                  <a:pt x="305595" y="98320"/>
                </a:cubicBezTo>
                <a:cubicBezTo>
                  <a:pt x="299059" y="93091"/>
                  <a:pt x="295326" y="84307"/>
                  <a:pt x="287840" y="80564"/>
                </a:cubicBezTo>
                <a:cubicBezTo>
                  <a:pt x="271100" y="72194"/>
                  <a:pt x="252926" y="66480"/>
                  <a:pt x="234574" y="62809"/>
                </a:cubicBezTo>
                <a:lnTo>
                  <a:pt x="190185" y="53931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141C5EC-FBFF-044B-8154-D0BCEE85C186}"/>
              </a:ext>
            </a:extLst>
          </p:cNvPr>
          <p:cNvSpPr/>
          <p:nvPr/>
        </p:nvSpPr>
        <p:spPr>
          <a:xfrm>
            <a:off x="6059858" y="2046571"/>
            <a:ext cx="376822" cy="284751"/>
          </a:xfrm>
          <a:custGeom>
            <a:avLst/>
            <a:gdLst>
              <a:gd name="connsiteX0" fmla="*/ 243451 w 376822"/>
              <a:gd name="connsiteY0" fmla="*/ 665 h 284751"/>
              <a:gd name="connsiteX1" fmla="*/ 57020 w 376822"/>
              <a:gd name="connsiteY1" fmla="*/ 18421 h 284751"/>
              <a:gd name="connsiteX2" fmla="*/ 30387 w 376822"/>
              <a:gd name="connsiteY2" fmla="*/ 36176 h 284751"/>
              <a:gd name="connsiteX3" fmla="*/ 12632 w 376822"/>
              <a:gd name="connsiteY3" fmla="*/ 62809 h 284751"/>
              <a:gd name="connsiteX4" fmla="*/ 12632 w 376822"/>
              <a:gd name="connsiteY4" fmla="*/ 240362 h 284751"/>
              <a:gd name="connsiteX5" fmla="*/ 30387 w 376822"/>
              <a:gd name="connsiteY5" fmla="*/ 266995 h 284751"/>
              <a:gd name="connsiteX6" fmla="*/ 83653 w 376822"/>
              <a:gd name="connsiteY6" fmla="*/ 284751 h 284751"/>
              <a:gd name="connsiteX7" fmla="*/ 225696 w 376822"/>
              <a:gd name="connsiteY7" fmla="*/ 275873 h 284751"/>
              <a:gd name="connsiteX8" fmla="*/ 278962 w 376822"/>
              <a:gd name="connsiteY8" fmla="*/ 258118 h 284751"/>
              <a:gd name="connsiteX9" fmla="*/ 305595 w 376822"/>
              <a:gd name="connsiteY9" fmla="*/ 240362 h 284751"/>
              <a:gd name="connsiteX10" fmla="*/ 332228 w 376822"/>
              <a:gd name="connsiteY10" fmla="*/ 231485 h 284751"/>
              <a:gd name="connsiteX11" fmla="*/ 367739 w 376822"/>
              <a:gd name="connsiteY11" fmla="*/ 195974 h 284751"/>
              <a:gd name="connsiteX12" fmla="*/ 376616 w 376822"/>
              <a:gd name="connsiteY12" fmla="*/ 169341 h 284751"/>
              <a:gd name="connsiteX13" fmla="*/ 358861 w 376822"/>
              <a:gd name="connsiteY13" fmla="*/ 142708 h 284751"/>
              <a:gd name="connsiteX14" fmla="*/ 305595 w 376822"/>
              <a:gd name="connsiteY14" fmla="*/ 98320 h 284751"/>
              <a:gd name="connsiteX15" fmla="*/ 287840 w 376822"/>
              <a:gd name="connsiteY15" fmla="*/ 80564 h 284751"/>
              <a:gd name="connsiteX16" fmla="*/ 234574 w 376822"/>
              <a:gd name="connsiteY16" fmla="*/ 62809 h 284751"/>
              <a:gd name="connsiteX17" fmla="*/ 190185 w 376822"/>
              <a:gd name="connsiteY17" fmla="*/ 53931 h 28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822" h="284751">
                <a:moveTo>
                  <a:pt x="243451" y="665"/>
                </a:moveTo>
                <a:cubicBezTo>
                  <a:pt x="239430" y="888"/>
                  <a:pt x="105299" y="-5719"/>
                  <a:pt x="57020" y="18421"/>
                </a:cubicBezTo>
                <a:cubicBezTo>
                  <a:pt x="47477" y="23193"/>
                  <a:pt x="39265" y="30258"/>
                  <a:pt x="30387" y="36176"/>
                </a:cubicBezTo>
                <a:cubicBezTo>
                  <a:pt x="24469" y="45054"/>
                  <a:pt x="17404" y="53266"/>
                  <a:pt x="12632" y="62809"/>
                </a:cubicBezTo>
                <a:cubicBezTo>
                  <a:pt x="-12958" y="113989"/>
                  <a:pt x="7382" y="205360"/>
                  <a:pt x="12632" y="240362"/>
                </a:cubicBezTo>
                <a:cubicBezTo>
                  <a:pt x="14215" y="250914"/>
                  <a:pt x="21339" y="261340"/>
                  <a:pt x="30387" y="266995"/>
                </a:cubicBezTo>
                <a:cubicBezTo>
                  <a:pt x="46258" y="276915"/>
                  <a:pt x="83653" y="284751"/>
                  <a:pt x="83653" y="284751"/>
                </a:cubicBezTo>
                <a:cubicBezTo>
                  <a:pt x="131001" y="281792"/>
                  <a:pt x="178691" y="282283"/>
                  <a:pt x="225696" y="275873"/>
                </a:cubicBezTo>
                <a:cubicBezTo>
                  <a:pt x="244240" y="273344"/>
                  <a:pt x="278962" y="258118"/>
                  <a:pt x="278962" y="258118"/>
                </a:cubicBezTo>
                <a:cubicBezTo>
                  <a:pt x="287840" y="252199"/>
                  <a:pt x="296052" y="245134"/>
                  <a:pt x="305595" y="240362"/>
                </a:cubicBezTo>
                <a:cubicBezTo>
                  <a:pt x="313965" y="236177"/>
                  <a:pt x="324613" y="236924"/>
                  <a:pt x="332228" y="231485"/>
                </a:cubicBezTo>
                <a:cubicBezTo>
                  <a:pt x="345850" y="221755"/>
                  <a:pt x="367739" y="195974"/>
                  <a:pt x="367739" y="195974"/>
                </a:cubicBezTo>
                <a:cubicBezTo>
                  <a:pt x="370698" y="187096"/>
                  <a:pt x="378154" y="178571"/>
                  <a:pt x="376616" y="169341"/>
                </a:cubicBezTo>
                <a:cubicBezTo>
                  <a:pt x="374862" y="158817"/>
                  <a:pt x="365691" y="150905"/>
                  <a:pt x="358861" y="142708"/>
                </a:cubicBezTo>
                <a:cubicBezTo>
                  <a:pt x="327226" y="104746"/>
                  <a:pt x="340513" y="126255"/>
                  <a:pt x="305595" y="98320"/>
                </a:cubicBezTo>
                <a:cubicBezTo>
                  <a:pt x="299059" y="93091"/>
                  <a:pt x="295326" y="84307"/>
                  <a:pt x="287840" y="80564"/>
                </a:cubicBezTo>
                <a:cubicBezTo>
                  <a:pt x="271100" y="72194"/>
                  <a:pt x="252926" y="66480"/>
                  <a:pt x="234574" y="62809"/>
                </a:cubicBezTo>
                <a:lnTo>
                  <a:pt x="190185" y="53931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24940-F862-7345-BF0A-CA507F5E2D0D}"/>
              </a:ext>
            </a:extLst>
          </p:cNvPr>
          <p:cNvSpPr txBox="1"/>
          <p:nvPr/>
        </p:nvSpPr>
        <p:spPr>
          <a:xfrm>
            <a:off x="5106019" y="1129908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sentence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A2F0B4-5EF0-154A-A15B-3DBE3EDAC9D0}"/>
              </a:ext>
            </a:extLst>
          </p:cNvPr>
          <p:cNvCxnSpPr>
            <a:cxnSpLocks/>
          </p:cNvCxnSpPr>
          <p:nvPr/>
        </p:nvCxnSpPr>
        <p:spPr>
          <a:xfrm flipH="1">
            <a:off x="4643227" y="1432441"/>
            <a:ext cx="498185" cy="2924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53CC94-32EC-4E40-A26F-2E5766DC9107}"/>
              </a:ext>
            </a:extLst>
          </p:cNvPr>
          <p:cNvCxnSpPr>
            <a:cxnSpLocks/>
          </p:cNvCxnSpPr>
          <p:nvPr/>
        </p:nvCxnSpPr>
        <p:spPr>
          <a:xfrm>
            <a:off x="6059858" y="1530461"/>
            <a:ext cx="112342" cy="4670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E8DB09-02ED-1C41-8A07-4FFF378F5EC2}"/>
              </a:ext>
            </a:extLst>
          </p:cNvPr>
          <p:cNvSpPr txBox="1"/>
          <p:nvPr/>
        </p:nvSpPr>
        <p:spPr>
          <a:xfrm>
            <a:off x="4779700" y="2361458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end</a:t>
            </a:r>
          </a:p>
        </p:txBody>
      </p:sp>
    </p:spTree>
    <p:extLst>
      <p:ext uri="{BB962C8B-B14F-4D97-AF65-F5344CB8AC3E}">
        <p14:creationId xmlns:p14="http://schemas.microsoft.com/office/powerpoint/2010/main" val="37690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6" grpId="0"/>
      <p:bldP spid="1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443F-322A-464C-812C-53B7705B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697433" cy="74295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Classification in (</a:t>
            </a:r>
            <a:r>
              <a:rPr lang="en-US" b="1" dirty="0"/>
              <a:t>binary)</a:t>
            </a:r>
            <a:r>
              <a:rPr lang="en-US" dirty="0"/>
              <a:t> logistic regression: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2F46-9DE8-AA40-B77D-9531D001E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41" y="653728"/>
            <a:ext cx="8534400" cy="3333750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r>
              <a:rPr lang="en-US" sz="2400" dirty="0"/>
              <a:t>a set of classes:  (+ sentiment,- sentiment)</a:t>
            </a:r>
          </a:p>
          <a:p>
            <a:pPr lvl="1"/>
            <a:r>
              <a:rPr lang="en-US" sz="2400" dirty="0"/>
              <a:t>a vector </a:t>
            </a:r>
            <a:r>
              <a:rPr lang="en-US" sz="2400" b="1" dirty="0">
                <a:latin typeface="Courier" pitchFamily="2" charset="0"/>
              </a:rPr>
              <a:t>x</a:t>
            </a:r>
            <a:r>
              <a:rPr lang="en-US" sz="2400" dirty="0"/>
              <a:t> of features </a:t>
            </a:r>
            <a:r>
              <a:rPr lang="en-US" sz="2400" dirty="0">
                <a:latin typeface="Courier" pitchFamily="2" charset="0"/>
              </a:rPr>
              <a:t>[x1, x2, …, </a:t>
            </a:r>
            <a:r>
              <a:rPr lang="en-US" sz="2400" dirty="0" err="1">
                <a:latin typeface="Courier" pitchFamily="2" charset="0"/>
              </a:rPr>
              <a:t>xn</a:t>
            </a:r>
            <a:r>
              <a:rPr lang="en-US" sz="2400" dirty="0">
                <a:latin typeface="Courier" pitchFamily="2" charset="0"/>
              </a:rPr>
              <a:t>]</a:t>
            </a:r>
          </a:p>
          <a:p>
            <a:pPr lvl="3"/>
            <a:r>
              <a:rPr lang="en-US" sz="2400" dirty="0"/>
              <a:t>x1= count( "awesome")</a:t>
            </a:r>
          </a:p>
          <a:p>
            <a:pPr lvl="3"/>
            <a:r>
              <a:rPr lang="en-US" sz="2400" dirty="0"/>
              <a:t>x2 = log(number of words in review)</a:t>
            </a:r>
          </a:p>
          <a:p>
            <a:pPr lvl="1"/>
            <a:r>
              <a:rPr lang="en-US" sz="2400" dirty="0"/>
              <a:t>A vector </a:t>
            </a:r>
            <a:r>
              <a:rPr lang="en-US" sz="2400" b="1" dirty="0">
                <a:latin typeface="Courier" pitchFamily="2" charset="0"/>
              </a:rPr>
              <a:t>w</a:t>
            </a:r>
            <a:r>
              <a:rPr lang="en-US" sz="2400" dirty="0"/>
              <a:t> of weights  </a:t>
            </a:r>
            <a:r>
              <a:rPr lang="en-US" sz="2400" dirty="0">
                <a:latin typeface="Courier" pitchFamily="2" charset="0"/>
              </a:rPr>
              <a:t>[w1, w2, …, </a:t>
            </a:r>
            <a:r>
              <a:rPr lang="en-US" sz="2400" dirty="0" err="1">
                <a:latin typeface="Courier" pitchFamily="2" charset="0"/>
              </a:rPr>
              <a:t>wn</a:t>
            </a:r>
            <a:r>
              <a:rPr lang="en-US" sz="2400" dirty="0">
                <a:latin typeface="Courier" pitchFamily="2" charset="0"/>
              </a:rPr>
              <a:t>]</a:t>
            </a:r>
          </a:p>
          <a:p>
            <a:pPr lvl="2"/>
            <a:r>
              <a:rPr lang="en-US" sz="2100" dirty="0" err="1"/>
              <a:t>w</a:t>
            </a:r>
            <a:r>
              <a:rPr lang="en-US" sz="2500" baseline="-25000" dirty="0" err="1"/>
              <a:t>i</a:t>
            </a:r>
            <a:r>
              <a:rPr lang="en-US" sz="2100" dirty="0"/>
              <a:t>  for each feature f</a:t>
            </a:r>
            <a:r>
              <a:rPr lang="en-US" sz="2500" baseline="-25000" dirty="0"/>
              <a:t>i</a:t>
            </a:r>
            <a:endParaRPr lang="en-US" sz="2100" baseline="-25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F3D9-B949-894E-9F71-185DFDFF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45545"/>
            <a:ext cx="4448643" cy="16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85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Logistic Regression: A text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A6BD8B-EC50-0C4E-80A8-BD858CE25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6907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Learning in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7767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1E6D-3D3D-264A-8F4C-6D075DC7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where did the W’s come from?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280E4-A96F-4B4C-9DBD-4266531F9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84300"/>
                <a:ext cx="7863841" cy="354964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Supervised classification: we know the correct label </a:t>
                </a:r>
                <a:r>
                  <a:rPr lang="en-US" i="1" dirty="0"/>
                  <a:t>y </a:t>
                </a:r>
                <a:r>
                  <a:rPr lang="en-US" dirty="0"/>
                  <a:t>(either 0 or 1) for each </a:t>
                </a:r>
                <a:r>
                  <a:rPr lang="en-US" i="1" dirty="0"/>
                  <a:t>x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What the system produces is an estimate,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want to set </a:t>
                </a:r>
                <a:r>
                  <a:rPr lang="en-US" i="1" dirty="0"/>
                  <a:t>w </a:t>
                </a:r>
                <a:r>
                  <a:rPr lang="en-US" dirty="0"/>
                  <a:t>and </a:t>
                </a:r>
                <a:r>
                  <a:rPr lang="en-US" i="1" dirty="0"/>
                  <a:t>b</a:t>
                </a:r>
                <a:r>
                  <a:rPr lang="en-US" dirty="0"/>
                  <a:t> to minimize the </a:t>
                </a:r>
                <a:r>
                  <a:rPr lang="en-US" b="1" dirty="0"/>
                  <a:t>distance</a:t>
                </a:r>
                <a:r>
                  <a:rPr lang="en-US" dirty="0"/>
                  <a:t> between our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30000" dirty="0"/>
                  <a:t>(</a:t>
                </a:r>
                <a:r>
                  <a:rPr lang="en-US" baseline="30000" dirty="0" err="1"/>
                  <a:t>i</a:t>
                </a:r>
                <a:r>
                  <a:rPr lang="en-US" baseline="30000" dirty="0"/>
                  <a:t>)</a:t>
                </a:r>
                <a:r>
                  <a:rPr lang="en-US" dirty="0"/>
                  <a:t> and the true </a:t>
                </a:r>
                <a:r>
                  <a:rPr lang="en-US" i="1" dirty="0"/>
                  <a:t>y</a:t>
                </a:r>
                <a:r>
                  <a:rPr lang="en-US" baseline="30000" dirty="0"/>
                  <a:t>(</a:t>
                </a:r>
                <a:r>
                  <a:rPr lang="en-US" baseline="30000" dirty="0" err="1"/>
                  <a:t>i</a:t>
                </a:r>
                <a:r>
                  <a:rPr lang="en-US" baseline="30000" dirty="0"/>
                  <a:t>)</a:t>
                </a:r>
                <a:r>
                  <a:rPr lang="en-US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need a distance estimator: a </a:t>
                </a:r>
                <a:r>
                  <a:rPr lang="en-US" b="1" dirty="0"/>
                  <a:t>loss function </a:t>
                </a:r>
                <a:r>
                  <a:rPr lang="en-US" dirty="0"/>
                  <a:t>or a </a:t>
                </a:r>
                <a:r>
                  <a:rPr lang="en-US" b="1" dirty="0"/>
                  <a:t>cost function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need an optimization algorithm to update </a:t>
                </a:r>
                <a:r>
                  <a:rPr lang="en-US" i="1" dirty="0"/>
                  <a:t>w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 to minimize the loss.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280E4-A96F-4B4C-9DBD-4266531F9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84300"/>
                <a:ext cx="7863841" cy="3549649"/>
              </a:xfrm>
              <a:blipFill>
                <a:blip r:embed="rId2"/>
                <a:stretch>
                  <a:fillRect l="-2419" t="-2847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EB353-96BB-A041-8094-07F29E93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2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3B29-892E-0042-B1A5-1DE9C9E1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B1F1-6CA4-3940-B37D-F14B6CF1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8004"/>
            <a:ext cx="7543801" cy="3759200"/>
          </a:xfrm>
        </p:spPr>
        <p:txBody>
          <a:bodyPr>
            <a:norm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loss function:</a:t>
            </a:r>
          </a:p>
          <a:p>
            <a:pPr lvl="2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cross-entropy loss</a:t>
            </a:r>
          </a:p>
          <a:p>
            <a:pPr lvl="2"/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optimization algorithm:</a:t>
            </a:r>
          </a:p>
          <a:p>
            <a:pPr lvl="2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descent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56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Learning in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27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80397"/>
          </a:xfrm>
        </p:spPr>
        <p:txBody>
          <a:bodyPr/>
          <a:lstStyle/>
          <a:p>
            <a:r>
              <a:rPr lang="en-US" dirty="0"/>
              <a:t>Generative and Discriminative Classifiers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BE54EF-092E-D64C-92E6-29F6C45C6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10520"/>
            <a:ext cx="4078941" cy="27736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D5CEF-B70A-CE4D-BF66-B534369F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910520"/>
            <a:ext cx="3250406" cy="277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A9056-E1B6-E445-A241-4B0C5FADF015}"/>
              </a:ext>
            </a:extLst>
          </p:cNvPr>
          <p:cNvSpPr txBox="1"/>
          <p:nvPr/>
        </p:nvSpPr>
        <p:spPr>
          <a:xfrm>
            <a:off x="533400" y="1157584"/>
            <a:ext cx="7444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Suppose we're distinguishing cat from dog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4A0CB-03F3-E14A-BFE4-55387E1E83E3}"/>
              </a:ext>
            </a:extLst>
          </p:cNvPr>
          <p:cNvSpPr txBox="1"/>
          <p:nvPr/>
        </p:nvSpPr>
        <p:spPr>
          <a:xfrm>
            <a:off x="1576137" y="476450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imagenet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219D6-7D1D-7B4D-8610-0A4339789899}"/>
              </a:ext>
            </a:extLst>
          </p:cNvPr>
          <p:cNvSpPr txBox="1"/>
          <p:nvPr/>
        </p:nvSpPr>
        <p:spPr>
          <a:xfrm>
            <a:off x="5562600" y="476450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imagenet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7670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Cross-Entropy Loss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224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D13B29-892E-0042-B1A5-1DE9C9E118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D13B29-892E-0042-B1A5-1DE9C9E11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49" t="-7407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B1F1-6CA4-3940-B37D-F14B6CF11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98004"/>
                <a:ext cx="7543801" cy="3759200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want to know how far is the classifier output:</a:t>
                </a:r>
              </a:p>
              <a:p>
                <a:r>
                  <a:rPr lang="en-US" sz="3200" dirty="0"/>
                  <a:t> 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sz="3200" dirty="0" err="1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en-US" sz="3200" dirty="0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3200" dirty="0" err="1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w∙x+b</a:t>
                </a:r>
                <a:r>
                  <a:rPr lang="en-US" sz="3200" dirty="0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the true output:</a:t>
                </a: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</a:t>
                </a:r>
                <a:r>
                  <a:rPr lang="en-US" sz="3200" dirty="0">
                    <a:solidFill>
                      <a:srgbClr val="0000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        [= either 0 or 1]</a:t>
                </a:r>
              </a:p>
              <a:p>
                <a:pPr lvl="2"/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We'll call this difference:</a:t>
                </a:r>
              </a:p>
              <a:p>
                <a:r>
                  <a:rPr lang="en-US" b="1" i="1" dirty="0"/>
                  <a:t>                     </a:t>
                </a:r>
                <a:r>
                  <a:rPr lang="en-US" i="1" dirty="0">
                    <a:solidFill>
                      <a:srgbClr val="0000CC"/>
                    </a:solidFill>
                  </a:rPr>
                  <a:t>L</a:t>
                </a:r>
                <a:r>
                  <a:rPr lang="en-US" dirty="0">
                    <a:solidFill>
                      <a:srgbClr val="0000CC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CC"/>
                    </a:solidFill>
                  </a:rPr>
                  <a:t>,</a:t>
                </a:r>
                <a:r>
                  <a:rPr lang="en-US" i="1" dirty="0">
                    <a:solidFill>
                      <a:srgbClr val="0000CC"/>
                    </a:solidFill>
                  </a:rPr>
                  <a:t>y</a:t>
                </a:r>
                <a:r>
                  <a:rPr lang="en-US" dirty="0">
                    <a:solidFill>
                      <a:srgbClr val="0000CC"/>
                    </a:solidFill>
                  </a:rPr>
                  <a:t>) </a:t>
                </a:r>
                <a:r>
                  <a:rPr lang="en-US" dirty="0"/>
                  <a:t>= how much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differs from the true </a:t>
                </a:r>
                <a:r>
                  <a:rPr lang="en-US" i="1" dirty="0"/>
                  <a:t>y </a:t>
                </a:r>
                <a:endParaRPr lang="en-US" sz="3200" dirty="0"/>
              </a:p>
              <a:p>
                <a:endParaRPr lang="en-US" sz="3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4B1F1-6CA4-3940-B37D-F14B6CF11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98004"/>
                <a:ext cx="7543801" cy="3759200"/>
              </a:xfrm>
              <a:blipFill>
                <a:blip r:embed="rId3"/>
                <a:stretch>
                  <a:fillRect l="-2862" b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02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3B29-892E-0042-B1A5-1DE9C9E1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751"/>
            <a:ext cx="7543800" cy="912254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of </a:t>
            </a:r>
            <a:r>
              <a:rPr lang="en-US" dirty="0">
                <a:solidFill>
                  <a:srgbClr val="0000CC"/>
                </a:solidFill>
              </a:rPr>
              <a:t>negative log likelihood loss</a:t>
            </a:r>
            <a:br>
              <a:rPr lang="en-US" dirty="0"/>
            </a:br>
            <a:r>
              <a:rPr lang="en-US" dirty="0"/>
              <a:t> = </a:t>
            </a:r>
            <a:r>
              <a:rPr lang="en-US" dirty="0">
                <a:solidFill>
                  <a:srgbClr val="0000CC"/>
                </a:solidFill>
              </a:rPr>
              <a:t>cross-entropy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B1F1-6CA4-3940-B37D-F14B6CF1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8004"/>
            <a:ext cx="7543801" cy="3759200"/>
          </a:xfrm>
        </p:spPr>
        <p:txBody>
          <a:bodyPr>
            <a:normAutofit lnSpcReduction="10000"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A case of conditional maximum likelihood estimation </a:t>
            </a:r>
          </a:p>
          <a:p>
            <a:r>
              <a:rPr lang="en-US" dirty="0"/>
              <a:t>We choose the parameters </a:t>
            </a:r>
            <a:r>
              <a:rPr lang="en-US" i="1" dirty="0" err="1"/>
              <a:t>w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i="1" dirty="0"/>
              <a:t> </a:t>
            </a:r>
          </a:p>
          <a:p>
            <a:r>
              <a:rPr lang="en-US" dirty="0"/>
              <a:t>that maximize the log probability of the true </a:t>
            </a:r>
            <a:r>
              <a:rPr lang="en-US" i="1" dirty="0"/>
              <a:t>y </a:t>
            </a:r>
            <a:r>
              <a:rPr lang="en-US" dirty="0"/>
              <a:t>labels in the training data </a:t>
            </a:r>
          </a:p>
          <a:p>
            <a:r>
              <a:rPr lang="en-US" dirty="0"/>
              <a:t>given the observations </a:t>
            </a:r>
            <a:r>
              <a:rPr lang="en-US" i="1" dirty="0"/>
              <a:t>x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4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98" y="133350"/>
            <a:ext cx="8490004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cross-entropy loss for a single observation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98A0A-540E-8C44-97A2-550CF8D0C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200150"/>
                <a:ext cx="8092440" cy="40386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maximize probability of the correct label </a:t>
                </a:r>
                <a:r>
                  <a:rPr lang="en-US" i="1" dirty="0"/>
                  <a:t>p</a:t>
                </a:r>
                <a:r>
                  <a:rPr lang="en-US" dirty="0"/>
                  <a:t>(</a:t>
                </a:r>
                <a:r>
                  <a:rPr lang="en-US" i="1" dirty="0" err="1"/>
                  <a:t>y</a:t>
                </a:r>
                <a:r>
                  <a:rPr lang="en-US" dirty="0" err="1"/>
                  <a:t>|</a:t>
                </a:r>
                <a:r>
                  <a:rPr lang="en-US" i="1" dirty="0" err="1"/>
                  <a:t>x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Since there are only 2 discrete outcomes (0 or 1) we can express the probability </a:t>
                </a:r>
                <a:r>
                  <a:rPr lang="en-US" i="1" dirty="0"/>
                  <a:t>p</a:t>
                </a:r>
                <a:r>
                  <a:rPr lang="en-US" dirty="0"/>
                  <a:t>(</a:t>
                </a:r>
                <a:r>
                  <a:rPr lang="en-US" i="1" dirty="0" err="1"/>
                  <a:t>y</a:t>
                </a:r>
                <a:r>
                  <a:rPr lang="en-US" dirty="0" err="1"/>
                  <a:t>|</a:t>
                </a:r>
                <a:r>
                  <a:rPr lang="en-US" i="1" dirty="0" err="1"/>
                  <a:t>x</a:t>
                </a:r>
                <a:r>
                  <a:rPr lang="en-US" dirty="0"/>
                  <a:t>) from our classifier (the thing we want to maximize) as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noting:</a:t>
                </a:r>
              </a:p>
              <a:p>
                <a:r>
                  <a:rPr lang="en-US" dirty="0"/>
                  <a:t>			if y=0, this simplifies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	if y=1, this simplifies to 1</a:t>
                </a:r>
                <a:r>
                  <a:rPr lang="en-US" dirty="0">
                    <a:latin typeface="Courier" pitchFamily="2" charset="0"/>
                  </a:rPr>
                  <a:t>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98A0A-540E-8C44-97A2-550CF8D0C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200150"/>
                <a:ext cx="8092440" cy="4038600"/>
              </a:xfrm>
              <a:blipFill>
                <a:blip r:embed="rId2"/>
                <a:stretch>
                  <a:fillRect l="-2504" t="-2508"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6BB387-4CC2-2242-91E1-77BEEA67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8150"/>
            <a:ext cx="3412671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23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cross-entropy loss for a single observation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8A0A-540E-8C44-97A2-550CF8D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55314"/>
            <a:ext cx="8039101" cy="35644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take the log of both sides (mathematically handy)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Whatever values maximize log p(</a:t>
            </a:r>
            <a:r>
              <a:rPr lang="en-US" dirty="0" err="1"/>
              <a:t>y|x</a:t>
            </a:r>
            <a:r>
              <a:rPr lang="en-US" dirty="0"/>
              <a:t>) will also maximize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BB387-4CC2-2242-91E1-77BEEA67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39806"/>
            <a:ext cx="3412671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53533-FE33-AE4B-8FED-4FBDAB8C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11" y="2571750"/>
            <a:ext cx="5704489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FD3DA4-2153-104D-9424-4F0F007BF8B6}"/>
              </a:ext>
            </a:extLst>
          </p:cNvPr>
          <p:cNvSpPr/>
          <p:nvPr/>
        </p:nvSpPr>
        <p:spPr>
          <a:xfrm>
            <a:off x="760674" y="878244"/>
            <a:ext cx="83071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 maximize probability of the correct label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BC0A9-E82A-4843-A897-1448E165EC7A}"/>
              </a:ext>
            </a:extLst>
          </p:cNvPr>
          <p:cNvSpPr txBox="1"/>
          <p:nvPr/>
        </p:nvSpPr>
        <p:spPr>
          <a:xfrm>
            <a:off x="533400" y="1439806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BAC0C-41A2-D14D-8714-99A5AD4E4D88}"/>
              </a:ext>
            </a:extLst>
          </p:cNvPr>
          <p:cNvSpPr txBox="1"/>
          <p:nvPr/>
        </p:nvSpPr>
        <p:spPr>
          <a:xfrm>
            <a:off x="533399" y="2605385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Maximize:</a:t>
            </a:r>
          </a:p>
        </p:txBody>
      </p:sp>
    </p:spTree>
    <p:extLst>
      <p:ext uri="{BB962C8B-B14F-4D97-AF65-F5344CB8AC3E}">
        <p14:creationId xmlns:p14="http://schemas.microsoft.com/office/powerpoint/2010/main" val="1231363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cross-entropy loss for a single observation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98A0A-540E-8C44-97A2-550CF8D0C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369" y="2615248"/>
                <a:ext cx="8591551" cy="3564436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Now flip sign to turn this into a loss: something to minimize</a:t>
                </a:r>
              </a:p>
              <a:p>
                <a:r>
                  <a:rPr lang="en-US" sz="2600" dirty="0">
                    <a:solidFill>
                      <a:srgbClr val="0000CC"/>
                    </a:solidFill>
                  </a:rPr>
                  <a:t>Cross-entropy loss (because is formula for cross-entropy(</a:t>
                </a:r>
                <a:r>
                  <a:rPr lang="en-US" sz="26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600" dirty="0">
                    <a:solidFill>
                      <a:srgbClr val="0000CC"/>
                    </a:solidFill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0000CC"/>
                    </a:solidFill>
                  </a:rPr>
                  <a:t>))</a:t>
                </a:r>
              </a:p>
              <a:p>
                <a:endParaRPr lang="en-US" dirty="0"/>
              </a:p>
              <a:p>
                <a:r>
                  <a:rPr lang="en-US" dirty="0"/>
                  <a:t>Or, plugging in definition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C98A0A-540E-8C44-97A2-550CF8D0C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369" y="2615248"/>
                <a:ext cx="8591551" cy="3564436"/>
              </a:xfrm>
              <a:blipFill>
                <a:blip r:embed="rId2"/>
                <a:stretch>
                  <a:fillRect l="-2659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353533-FE33-AE4B-8FED-4FBDAB8C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75979"/>
            <a:ext cx="5475889" cy="950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FD3DA4-2153-104D-9424-4F0F007BF8B6}"/>
              </a:ext>
            </a:extLst>
          </p:cNvPr>
          <p:cNvSpPr/>
          <p:nvPr/>
        </p:nvSpPr>
        <p:spPr>
          <a:xfrm>
            <a:off x="418437" y="898406"/>
            <a:ext cx="83071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 maximize probability of the correct label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887-909E-654B-BA33-1A38B6B8143F}"/>
              </a:ext>
            </a:extLst>
          </p:cNvPr>
          <p:cNvSpPr txBox="1"/>
          <p:nvPr/>
        </p:nvSpPr>
        <p:spPr>
          <a:xfrm>
            <a:off x="609599" y="1513557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Maximize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3E6DD-65C6-CC48-BDBB-432C36D03972}"/>
              </a:ext>
            </a:extLst>
          </p:cNvPr>
          <p:cNvSpPr txBox="1"/>
          <p:nvPr/>
        </p:nvSpPr>
        <p:spPr>
          <a:xfrm>
            <a:off x="423965" y="3557964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Minimize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3AE84-CA1F-A941-B242-9345FAEC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090" y="3562507"/>
            <a:ext cx="6703853" cy="452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9FBB92-A787-3A43-A9DB-B4BD635BD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813" y="4574407"/>
            <a:ext cx="7530894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74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/>
          </a:bodyPr>
          <a:lstStyle/>
          <a:p>
            <a:r>
              <a:rPr lang="en-US" dirty="0"/>
              <a:t>Let's see if this works for our sentiment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8A0A-540E-8C44-97A2-550CF8D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971550"/>
            <a:ext cx="8591551" cy="3564436"/>
          </a:xfrm>
        </p:spPr>
        <p:txBody>
          <a:bodyPr>
            <a:normAutofit/>
          </a:bodyPr>
          <a:lstStyle/>
          <a:p>
            <a:r>
              <a:rPr lang="en-US" sz="2600" dirty="0"/>
              <a:t>We want loss to be: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smaller if the model estimate is close to correct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bigger if model is confused</a:t>
            </a:r>
          </a:p>
          <a:p>
            <a:pPr marL="0" indent="0"/>
            <a:r>
              <a:rPr lang="en-US" sz="2600" dirty="0"/>
              <a:t>Let's first suppose the true label of this is y=1 (positive)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92AB53-FB82-2544-908A-27EFE880F234}"/>
              </a:ext>
            </a:extLst>
          </p:cNvPr>
          <p:cNvSpPr txBox="1">
            <a:spLocks/>
          </p:cNvSpPr>
          <p:nvPr/>
        </p:nvSpPr>
        <p:spPr>
          <a:xfrm>
            <a:off x="685800" y="3172270"/>
            <a:ext cx="7772400" cy="1400988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TimesNewRomanPSMT"/>
                <a:cs typeface="Calibri" panose="020F0502020204030204" pitchFamily="34" charset="0"/>
              </a:rPr>
              <a:t>It's hokey . There are virtually no surprises , and the writing is second-rate .         So why was it so enjoyable ? For one thing , the cast is great . Another nice touch is the music . I was overcome with the urge to get off the couch and start dancing . It sucked me in , and it'll do the same to you .</a:t>
            </a:r>
            <a:endParaRPr lang="en-US" alt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09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/>
          </a:bodyPr>
          <a:lstStyle/>
          <a:p>
            <a:r>
              <a:rPr lang="en-US" dirty="0"/>
              <a:t>Let's see if this works for our sentiment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8A0A-540E-8C44-97A2-550CF8D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26" y="590550"/>
            <a:ext cx="8591551" cy="356443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True value is y=1.  How well is our model doing?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Pretty well!  What's the loss?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F61F52BE-19A0-764B-84E3-D3A38A84A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2553"/>
          <a:stretch/>
        </p:blipFill>
        <p:spPr>
          <a:xfrm>
            <a:off x="925581" y="1721756"/>
            <a:ext cx="7292838" cy="1302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7C935D-6FAA-0B42-99C6-D2427668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638550"/>
            <a:ext cx="6263180" cy="12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/>
          </a:bodyPr>
          <a:lstStyle/>
          <a:p>
            <a:r>
              <a:rPr lang="en-US" dirty="0"/>
              <a:t>Let's see if this works for our sentiment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8A0A-540E-8C44-97A2-550CF8D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26" y="971550"/>
            <a:ext cx="8591551" cy="3183436"/>
          </a:xfrm>
        </p:spPr>
        <p:txBody>
          <a:bodyPr>
            <a:normAutofit/>
          </a:bodyPr>
          <a:lstStyle/>
          <a:p>
            <a:r>
              <a:rPr lang="en-US" dirty="0"/>
              <a:t>Suppose true value instead  was y=0.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What's the loss?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7C935D-6FAA-0B42-99C6-D2427668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000" y="3161897"/>
            <a:ext cx="6905495" cy="1485053"/>
          </a:xfrm>
          <a:prstGeom prst="rect">
            <a:avLst/>
          </a:prstGeo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3320570C-2C1C-C242-93A3-4A26C88B2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24"/>
          <a:stretch/>
        </p:blipFill>
        <p:spPr>
          <a:xfrm>
            <a:off x="1066800" y="1570808"/>
            <a:ext cx="10282077" cy="10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8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5C-A74B-4548-9168-2F02477F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755"/>
            <a:ext cx="8947204" cy="680397"/>
          </a:xfrm>
        </p:spPr>
        <p:txBody>
          <a:bodyPr>
            <a:normAutofit/>
          </a:bodyPr>
          <a:lstStyle/>
          <a:p>
            <a:r>
              <a:rPr lang="en-US" dirty="0"/>
              <a:t>Let's see if this works for our sentiment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8A0A-540E-8C44-97A2-550CF8D0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26" y="912102"/>
            <a:ext cx="8591551" cy="4783847"/>
          </a:xfrm>
        </p:spPr>
        <p:txBody>
          <a:bodyPr>
            <a:normAutofit/>
          </a:bodyPr>
          <a:lstStyle/>
          <a:p>
            <a:r>
              <a:rPr lang="en-US" dirty="0"/>
              <a:t>The loss when model was right (if true y=1) </a:t>
            </a:r>
          </a:p>
          <a:p>
            <a:endParaRPr lang="en-US" dirty="0"/>
          </a:p>
          <a:p>
            <a:endParaRPr lang="en-US" sz="3200" dirty="0"/>
          </a:p>
          <a:p>
            <a:r>
              <a:rPr lang="en-US" dirty="0"/>
              <a:t>Is lower than the loss when model was wrong (if true y=0):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Sure enough, loss was bigger when model was wrong!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7C935D-6FAA-0B42-99C6-D2427668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5295" y="3027021"/>
            <a:ext cx="6219695" cy="133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769C9-1DEF-3143-83A2-6935C7AC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8800" y="1363267"/>
            <a:ext cx="5874790" cy="12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3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563693"/>
          </a:xfrm>
        </p:spPr>
        <p:txBody>
          <a:bodyPr/>
          <a:lstStyle/>
          <a:p>
            <a:r>
              <a:rPr lang="en-US" dirty="0"/>
              <a:t>Generative Classifier: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BE54EF-092E-D64C-92E6-29F6C45C6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800" y="971550"/>
            <a:ext cx="2209800" cy="150266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D5CEF-B70A-CE4D-BF66-B534369F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67058"/>
            <a:ext cx="1625203" cy="1386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C4A473-371C-AD46-8365-13833AB6B887}"/>
              </a:ext>
            </a:extLst>
          </p:cNvPr>
          <p:cNvSpPr txBox="1"/>
          <p:nvPr/>
        </p:nvSpPr>
        <p:spPr>
          <a:xfrm>
            <a:off x="657574" y="893626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 a model of what's in a cat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Knows about whiskers, ears, eyes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Assigns a probability to any image: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cat-y is this image?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91548-9CBB-D346-A03A-FA4397E9F1FD}"/>
              </a:ext>
            </a:extLst>
          </p:cNvPr>
          <p:cNvSpPr txBox="1"/>
          <p:nvPr/>
        </p:nvSpPr>
        <p:spPr>
          <a:xfrm>
            <a:off x="2716417" y="2952750"/>
            <a:ext cx="4401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 build a model for dog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D5E64-62D9-9A47-BBB3-D4FD2AEA45F1}"/>
              </a:ext>
            </a:extLst>
          </p:cNvPr>
          <p:cNvSpPr txBox="1"/>
          <p:nvPr/>
        </p:nvSpPr>
        <p:spPr>
          <a:xfrm>
            <a:off x="533400" y="4147927"/>
            <a:ext cx="7295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Now given a new image: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Run both models and see which one fits better </a:t>
            </a:r>
          </a:p>
        </p:txBody>
      </p:sp>
    </p:spTree>
    <p:extLst>
      <p:ext uri="{BB962C8B-B14F-4D97-AF65-F5344CB8AC3E}">
        <p14:creationId xmlns:p14="http://schemas.microsoft.com/office/powerpoint/2010/main" val="17222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Cross-Entropy Loss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151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Stochastic Gradient Descent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331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3B29-892E-0042-B1A5-1DE9C9E1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751"/>
            <a:ext cx="7543800" cy="912254"/>
          </a:xfrm>
        </p:spPr>
        <p:txBody>
          <a:bodyPr>
            <a:normAutofit/>
          </a:bodyPr>
          <a:lstStyle/>
          <a:p>
            <a:r>
              <a:rPr lang="en-US" dirty="0"/>
              <a:t>Our goal: minimize the loss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B1F1-6CA4-3940-B37D-F14B6CF1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81150"/>
            <a:ext cx="7543801" cy="3759200"/>
          </a:xfrm>
        </p:spPr>
        <p:txBody>
          <a:bodyPr>
            <a:normAutofit/>
          </a:bodyPr>
          <a:lstStyle/>
          <a:p>
            <a:r>
              <a:rPr lang="en-US" dirty="0"/>
              <a:t>Let's make explicit that the loss function in parameterized by weights  𝛳=(</a:t>
            </a:r>
            <a:r>
              <a:rPr lang="en-US" dirty="0" err="1"/>
              <a:t>w,b</a:t>
            </a:r>
            <a:r>
              <a:rPr lang="en-US" dirty="0"/>
              <a:t>)</a:t>
            </a:r>
          </a:p>
          <a:p>
            <a:r>
              <a:rPr lang="en-US" dirty="0"/>
              <a:t>We want the weights that minimize the loss, averaged over all examples:</a:t>
            </a:r>
          </a:p>
          <a:p>
            <a:endParaRPr lang="en-US" i="1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2AD0D-7256-C549-9E67-B4CCC6CF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88083"/>
            <a:ext cx="6429375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17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79DA-B12E-6549-9E05-EE54FDBC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481E-82FE-BD45-8747-419F22AB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23950"/>
            <a:ext cx="7543801" cy="3429000"/>
          </a:xfrm>
        </p:spPr>
        <p:txBody>
          <a:bodyPr/>
          <a:lstStyle/>
          <a:p>
            <a:r>
              <a:rPr lang="en-US" dirty="0"/>
              <a:t>How do I get to the bottom of this river canyon?</a:t>
            </a:r>
          </a:p>
          <a:p>
            <a:endParaRPr lang="en-US" dirty="0"/>
          </a:p>
        </p:txBody>
      </p:sp>
      <p:pic>
        <p:nvPicPr>
          <p:cNvPr id="5" name="Picture 4" descr="A close - up of a map&#10;&#10;Description automatically generated with medium confidence">
            <a:extLst>
              <a:ext uri="{FF2B5EF4-FFF2-40B4-BE49-F238E27FC236}">
                <a16:creationId xmlns:a16="http://schemas.microsoft.com/office/drawing/2014/main" id="{972088EE-764B-DC48-B182-9F4E09D1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18641"/>
            <a:ext cx="4822902" cy="324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47772-E22B-9242-898F-4B97CE725B16}"/>
              </a:ext>
            </a:extLst>
          </p:cNvPr>
          <p:cNvSpPr txBox="1"/>
          <p:nvPr/>
        </p:nvSpPr>
        <p:spPr>
          <a:xfrm>
            <a:off x="1497051" y="3257550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x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998F6E-D70C-EF4D-A4E2-CCEF4ED69037}"/>
              </a:ext>
            </a:extLst>
          </p:cNvPr>
          <p:cNvSpPr txBox="1">
            <a:spLocks/>
          </p:cNvSpPr>
          <p:nvPr/>
        </p:nvSpPr>
        <p:spPr>
          <a:xfrm>
            <a:off x="6019800" y="2114550"/>
            <a:ext cx="3124200" cy="28457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Look around me 360</a:t>
            </a:r>
            <a:r>
              <a:rPr lang="en-US" baseline="30000" dirty="0"/>
              <a:t>∘</a:t>
            </a:r>
          </a:p>
          <a:p>
            <a:pPr fontAlgn="auto"/>
            <a:r>
              <a:rPr lang="en-US" dirty="0"/>
              <a:t>Find the direction of steepest slope</a:t>
            </a:r>
          </a:p>
          <a:p>
            <a:pPr fontAlgn="auto"/>
            <a:r>
              <a:rPr lang="en-US" dirty="0"/>
              <a:t>Go that way</a:t>
            </a:r>
          </a:p>
        </p:txBody>
      </p:sp>
    </p:spTree>
    <p:extLst>
      <p:ext uri="{BB962C8B-B14F-4D97-AF65-F5344CB8AC3E}">
        <p14:creationId xmlns:p14="http://schemas.microsoft.com/office/powerpoint/2010/main" val="4179191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3B29-892E-0042-B1A5-1DE9C9E1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751"/>
            <a:ext cx="7543800" cy="912254"/>
          </a:xfrm>
        </p:spPr>
        <p:txBody>
          <a:bodyPr>
            <a:normAutofit/>
          </a:bodyPr>
          <a:lstStyle/>
          <a:p>
            <a:r>
              <a:rPr lang="en-US" dirty="0"/>
              <a:t>Our goal: minimize the loss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B1F1-6CA4-3940-B37D-F14B6CF11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81150"/>
            <a:ext cx="7543801" cy="375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logistic regression, loss function is </a:t>
            </a:r>
            <a:r>
              <a:rPr lang="en-US" b="1" dirty="0"/>
              <a:t>convex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convex function has just one minimum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Gradient descent starting from any point is guaranteed to find the minimum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dirty="0"/>
              <a:t>(Loss for neural networks is non-convex)</a:t>
            </a:r>
          </a:p>
          <a:p>
            <a:endParaRPr lang="en-US" b="1" dirty="0"/>
          </a:p>
          <a:p>
            <a:endParaRPr lang="en-US" i="1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24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373B-1D37-A040-A008-407AC8DD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first visualize for a single scalar 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30B0AC-EA0C-A44B-A56C-67D6EC434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752514"/>
            <a:ext cx="6629400" cy="32037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98971-4709-0D4A-830D-774923131059}"/>
              </a:ext>
            </a:extLst>
          </p:cNvPr>
          <p:cNvSpPr txBox="1"/>
          <p:nvPr/>
        </p:nvSpPr>
        <p:spPr>
          <a:xfrm>
            <a:off x="304800" y="800099"/>
            <a:ext cx="861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Q: Given current w, should we make it bigger or smaller?</a:t>
            </a:r>
          </a:p>
          <a:p>
            <a:r>
              <a:rPr lang="en-US" sz="2000" dirty="0"/>
              <a:t>A: Move </a:t>
            </a:r>
            <a:r>
              <a:rPr lang="en-US" sz="2000" i="1" dirty="0"/>
              <a:t>w </a:t>
            </a:r>
            <a:r>
              <a:rPr lang="en-US" sz="2000" dirty="0"/>
              <a:t>in the reverse direction from the slope of the function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91118-2BC0-DD42-A99C-FF5E0FFE56A3}"/>
              </a:ext>
            </a:extLst>
          </p:cNvPr>
          <p:cNvSpPr txBox="1"/>
          <p:nvPr/>
        </p:nvSpPr>
        <p:spPr>
          <a:xfrm>
            <a:off x="1219200" y="340995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we'll move positive</a:t>
            </a:r>
          </a:p>
        </p:txBody>
      </p:sp>
    </p:spTree>
    <p:extLst>
      <p:ext uri="{BB962C8B-B14F-4D97-AF65-F5344CB8AC3E}">
        <p14:creationId xmlns:p14="http://schemas.microsoft.com/office/powerpoint/2010/main" val="136615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124-5294-334D-B89C-01146A57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6B88E-76E3-BB46-8108-35899C095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gradient</a:t>
            </a:r>
            <a:r>
              <a:rPr lang="en-US" dirty="0"/>
              <a:t> of a function of many variables is a vector pointing in the direction of the greatest increase in a function. </a:t>
            </a:r>
          </a:p>
          <a:p>
            <a:endParaRPr lang="en-US" dirty="0"/>
          </a:p>
          <a:p>
            <a:r>
              <a:rPr lang="en-US" b="1" dirty="0"/>
              <a:t>Gradient Descent</a:t>
            </a:r>
            <a:r>
              <a:rPr lang="en-US" dirty="0"/>
              <a:t>: Find the gradient of the loss function at the current point and move in the </a:t>
            </a:r>
            <a:r>
              <a:rPr lang="en-US" b="1" dirty="0"/>
              <a:t>opposite</a:t>
            </a:r>
            <a:r>
              <a:rPr lang="en-US" dirty="0"/>
              <a:t> direction. </a:t>
            </a:r>
          </a:p>
        </p:txBody>
      </p:sp>
    </p:spTree>
    <p:extLst>
      <p:ext uri="{BB962C8B-B14F-4D97-AF65-F5344CB8AC3E}">
        <p14:creationId xmlns:p14="http://schemas.microsoft.com/office/powerpoint/2010/main" val="272373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ADD2-99FC-F847-AE82-364B5D1F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do we move in that direction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C2D3E-44D8-1943-BC27-BBEB5C97F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value of the gradient (slope in our example)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weighted by a </a:t>
                </a:r>
                <a:r>
                  <a:rPr lang="en-US" b="1" dirty="0"/>
                  <a:t>learning rate </a:t>
                </a:r>
                <a:r>
                  <a:rPr lang="el-GR" dirty="0"/>
                  <a:t>η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Higher learning rate means move </a:t>
                </a:r>
                <a:r>
                  <a:rPr lang="en-US" i="1" dirty="0"/>
                  <a:t>w</a:t>
                </a:r>
                <a:r>
                  <a:rPr lang="en-US" dirty="0"/>
                  <a:t> faster</a:t>
                </a:r>
              </a:p>
              <a:p>
                <a:endParaRPr lang="el-G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C2D3E-44D8-1943-BC27-BBEB5C97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85" t="-2952" r="-2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8E22B89-F5AC-E645-ACB3-AA6045E0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257550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6ADA-F2D6-C04F-982F-18D71DC9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let's consider N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DC52-22E2-2F44-B800-9A0B09E1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know where in the N-dimensional space (of the </a:t>
            </a:r>
            <a:r>
              <a:rPr lang="en-US" i="1" dirty="0"/>
              <a:t>N </a:t>
            </a:r>
            <a:r>
              <a:rPr lang="en-US" dirty="0"/>
              <a:t>parameters that make up </a:t>
            </a:r>
            <a:r>
              <a:rPr lang="el-GR" dirty="0"/>
              <a:t>θ ) </a:t>
            </a:r>
            <a:r>
              <a:rPr lang="en-US" dirty="0"/>
              <a:t>we should move. </a:t>
            </a:r>
          </a:p>
          <a:p>
            <a:r>
              <a:rPr lang="en-US" dirty="0"/>
              <a:t>The gradient is just such a vector; it expresses the directional components of the sharpest slope along each of the </a:t>
            </a:r>
            <a:r>
              <a:rPr lang="en-US" i="1" dirty="0"/>
              <a:t>N </a:t>
            </a:r>
            <a:r>
              <a:rPr lang="en-US" dirty="0"/>
              <a:t>dimensions.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9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ED57-4B62-924A-A4B3-E6D21AD5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2 dimensions, w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B543-A8FD-AD4C-B4C5-2B2829F1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7646"/>
            <a:ext cx="2895600" cy="3901535"/>
          </a:xfrm>
        </p:spPr>
        <p:txBody>
          <a:bodyPr/>
          <a:lstStyle/>
          <a:p>
            <a:r>
              <a:rPr lang="en-US" dirty="0"/>
              <a:t>Visualizing the gradient vector at the red point</a:t>
            </a:r>
          </a:p>
          <a:p>
            <a:r>
              <a:rPr lang="en-US" dirty="0"/>
              <a:t>It has two dimensions shown in the x-y plane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2E02D-FB67-6B4D-A14F-4314BF6E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89" y="971550"/>
            <a:ext cx="5340626" cy="39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80397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Discriminative Classifier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BE54EF-092E-D64C-92E6-29F6C45C6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1809750"/>
            <a:ext cx="2964330" cy="201574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D5CEF-B70A-CE4D-BF66-B534369F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09750"/>
            <a:ext cx="2362200" cy="2015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A9056-E1B6-E445-A241-4B0C5FADF015}"/>
              </a:ext>
            </a:extLst>
          </p:cNvPr>
          <p:cNvSpPr txBox="1"/>
          <p:nvPr/>
        </p:nvSpPr>
        <p:spPr>
          <a:xfrm>
            <a:off x="529728" y="1034474"/>
            <a:ext cx="6254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Just try to distinguish dogs from cats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3D75B-F4B5-B648-A517-757C76542596}"/>
              </a:ext>
            </a:extLst>
          </p:cNvPr>
          <p:cNvSpPr txBox="1"/>
          <p:nvPr/>
        </p:nvSpPr>
        <p:spPr>
          <a:xfrm>
            <a:off x="2133600" y="4005672"/>
            <a:ext cx="4730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Oh look, dogs have collars!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Let's ignore everything else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5588136-E5CE-A247-B1D2-93036D34CF0D}"/>
              </a:ext>
            </a:extLst>
          </p:cNvPr>
          <p:cNvSpPr/>
          <p:nvPr/>
        </p:nvSpPr>
        <p:spPr>
          <a:xfrm>
            <a:off x="6257082" y="2710843"/>
            <a:ext cx="1523129" cy="1244906"/>
          </a:xfrm>
          <a:custGeom>
            <a:avLst/>
            <a:gdLst>
              <a:gd name="connsiteX0" fmla="*/ 771181 w 1523129"/>
              <a:gd name="connsiteY0" fmla="*/ 0 h 1244906"/>
              <a:gd name="connsiteX1" fmla="*/ 694063 w 1523129"/>
              <a:gd name="connsiteY1" fmla="*/ 11016 h 1244906"/>
              <a:gd name="connsiteX2" fmla="*/ 473726 w 1523129"/>
              <a:gd name="connsiteY2" fmla="*/ 22033 h 1244906"/>
              <a:gd name="connsiteX3" fmla="*/ 418641 w 1523129"/>
              <a:gd name="connsiteY3" fmla="*/ 88135 h 1244906"/>
              <a:gd name="connsiteX4" fmla="*/ 396607 w 1523129"/>
              <a:gd name="connsiteY4" fmla="*/ 132202 h 1244906"/>
              <a:gd name="connsiteX5" fmla="*/ 341523 w 1523129"/>
              <a:gd name="connsiteY5" fmla="*/ 198303 h 1244906"/>
              <a:gd name="connsiteX6" fmla="*/ 319489 w 1523129"/>
              <a:gd name="connsiteY6" fmla="*/ 242371 h 1244906"/>
              <a:gd name="connsiteX7" fmla="*/ 286439 w 1523129"/>
              <a:gd name="connsiteY7" fmla="*/ 275421 h 1244906"/>
              <a:gd name="connsiteX8" fmla="*/ 264405 w 1523129"/>
              <a:gd name="connsiteY8" fmla="*/ 319489 h 1244906"/>
              <a:gd name="connsiteX9" fmla="*/ 231354 w 1523129"/>
              <a:gd name="connsiteY9" fmla="*/ 352539 h 1244906"/>
              <a:gd name="connsiteX10" fmla="*/ 198304 w 1523129"/>
              <a:gd name="connsiteY10" fmla="*/ 396607 h 1244906"/>
              <a:gd name="connsiteX11" fmla="*/ 132203 w 1523129"/>
              <a:gd name="connsiteY11" fmla="*/ 440674 h 1244906"/>
              <a:gd name="connsiteX12" fmla="*/ 99152 w 1523129"/>
              <a:gd name="connsiteY12" fmla="*/ 462708 h 1244906"/>
              <a:gd name="connsiteX13" fmla="*/ 0 w 1523129"/>
              <a:gd name="connsiteY13" fmla="*/ 506776 h 1244906"/>
              <a:gd name="connsiteX14" fmla="*/ 11017 w 1523129"/>
              <a:gd name="connsiteY14" fmla="*/ 594910 h 1244906"/>
              <a:gd name="connsiteX15" fmla="*/ 22034 w 1523129"/>
              <a:gd name="connsiteY15" fmla="*/ 627961 h 1244906"/>
              <a:gd name="connsiteX16" fmla="*/ 55085 w 1523129"/>
              <a:gd name="connsiteY16" fmla="*/ 649995 h 1244906"/>
              <a:gd name="connsiteX17" fmla="*/ 110169 w 1523129"/>
              <a:gd name="connsiteY17" fmla="*/ 727113 h 1244906"/>
              <a:gd name="connsiteX18" fmla="*/ 154236 w 1523129"/>
              <a:gd name="connsiteY18" fmla="*/ 760163 h 1244906"/>
              <a:gd name="connsiteX19" fmla="*/ 264405 w 1523129"/>
              <a:gd name="connsiteY19" fmla="*/ 881349 h 1244906"/>
              <a:gd name="connsiteX20" fmla="*/ 363557 w 1523129"/>
              <a:gd name="connsiteY20" fmla="*/ 947450 h 1244906"/>
              <a:gd name="connsiteX21" fmla="*/ 407624 w 1523129"/>
              <a:gd name="connsiteY21" fmla="*/ 991518 h 1244906"/>
              <a:gd name="connsiteX22" fmla="*/ 473726 w 1523129"/>
              <a:gd name="connsiteY22" fmla="*/ 1024568 h 1244906"/>
              <a:gd name="connsiteX23" fmla="*/ 517793 w 1523129"/>
              <a:gd name="connsiteY23" fmla="*/ 1057619 h 1244906"/>
              <a:gd name="connsiteX24" fmla="*/ 583894 w 1523129"/>
              <a:gd name="connsiteY24" fmla="*/ 1090669 h 1244906"/>
              <a:gd name="connsiteX25" fmla="*/ 638979 w 1523129"/>
              <a:gd name="connsiteY25" fmla="*/ 1123720 h 1244906"/>
              <a:gd name="connsiteX26" fmla="*/ 749147 w 1523129"/>
              <a:gd name="connsiteY26" fmla="*/ 1167788 h 1244906"/>
              <a:gd name="connsiteX27" fmla="*/ 793215 w 1523129"/>
              <a:gd name="connsiteY27" fmla="*/ 1189821 h 1244906"/>
              <a:gd name="connsiteX28" fmla="*/ 837282 w 1523129"/>
              <a:gd name="connsiteY28" fmla="*/ 1200838 h 1244906"/>
              <a:gd name="connsiteX29" fmla="*/ 870333 w 1523129"/>
              <a:gd name="connsiteY29" fmla="*/ 1211855 h 1244906"/>
              <a:gd name="connsiteX30" fmla="*/ 925417 w 1523129"/>
              <a:gd name="connsiteY30" fmla="*/ 1222872 h 1244906"/>
              <a:gd name="connsiteX31" fmla="*/ 1046603 w 1523129"/>
              <a:gd name="connsiteY31" fmla="*/ 1244906 h 1244906"/>
              <a:gd name="connsiteX32" fmla="*/ 1344058 w 1523129"/>
              <a:gd name="connsiteY32" fmla="*/ 1233889 h 1244906"/>
              <a:gd name="connsiteX33" fmla="*/ 1377109 w 1523129"/>
              <a:gd name="connsiteY33" fmla="*/ 1222872 h 1244906"/>
              <a:gd name="connsiteX34" fmla="*/ 1410159 w 1523129"/>
              <a:gd name="connsiteY34" fmla="*/ 1178804 h 1244906"/>
              <a:gd name="connsiteX35" fmla="*/ 1443210 w 1523129"/>
              <a:gd name="connsiteY35" fmla="*/ 1145754 h 1244906"/>
              <a:gd name="connsiteX36" fmla="*/ 1487277 w 1523129"/>
              <a:gd name="connsiteY36" fmla="*/ 1035585 h 1244906"/>
              <a:gd name="connsiteX37" fmla="*/ 1509311 w 1523129"/>
              <a:gd name="connsiteY37" fmla="*/ 936433 h 1244906"/>
              <a:gd name="connsiteX38" fmla="*/ 1498294 w 1523129"/>
              <a:gd name="connsiteY38" fmla="*/ 506776 h 1244906"/>
              <a:gd name="connsiteX39" fmla="*/ 1454227 w 1523129"/>
              <a:gd name="connsiteY39" fmla="*/ 407624 h 1244906"/>
              <a:gd name="connsiteX40" fmla="*/ 1443210 w 1523129"/>
              <a:gd name="connsiteY40" fmla="*/ 374573 h 1244906"/>
              <a:gd name="connsiteX41" fmla="*/ 1410159 w 1523129"/>
              <a:gd name="connsiteY41" fmla="*/ 341523 h 1244906"/>
              <a:gd name="connsiteX42" fmla="*/ 1355075 w 1523129"/>
              <a:gd name="connsiteY42" fmla="*/ 264404 h 1244906"/>
              <a:gd name="connsiteX43" fmla="*/ 1266940 w 1523129"/>
              <a:gd name="connsiteY43" fmla="*/ 198303 h 1244906"/>
              <a:gd name="connsiteX44" fmla="*/ 1167788 w 1523129"/>
              <a:gd name="connsiteY44" fmla="*/ 132202 h 1244906"/>
              <a:gd name="connsiteX45" fmla="*/ 1057619 w 1523129"/>
              <a:gd name="connsiteY45" fmla="*/ 77118 h 1244906"/>
              <a:gd name="connsiteX46" fmla="*/ 1013552 w 1523129"/>
              <a:gd name="connsiteY46" fmla="*/ 66101 h 1244906"/>
              <a:gd name="connsiteX47" fmla="*/ 936434 w 1523129"/>
              <a:gd name="connsiteY47" fmla="*/ 33050 h 1244906"/>
              <a:gd name="connsiteX48" fmla="*/ 848299 w 1523129"/>
              <a:gd name="connsiteY48" fmla="*/ 11016 h 1244906"/>
              <a:gd name="connsiteX49" fmla="*/ 429658 w 1523129"/>
              <a:gd name="connsiteY49" fmla="*/ 22033 h 1244906"/>
              <a:gd name="connsiteX50" fmla="*/ 374574 w 1523129"/>
              <a:gd name="connsiteY50" fmla="*/ 33050 h 1244906"/>
              <a:gd name="connsiteX51" fmla="*/ 352540 w 1523129"/>
              <a:gd name="connsiteY51" fmla="*/ 44067 h 124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523129" h="1244906">
                <a:moveTo>
                  <a:pt x="771181" y="0"/>
                </a:moveTo>
                <a:cubicBezTo>
                  <a:pt x="745475" y="3672"/>
                  <a:pt x="719959" y="9098"/>
                  <a:pt x="694063" y="11016"/>
                </a:cubicBezTo>
                <a:cubicBezTo>
                  <a:pt x="620726" y="16448"/>
                  <a:pt x="546176" y="9433"/>
                  <a:pt x="473726" y="22033"/>
                </a:cubicBezTo>
                <a:cubicBezTo>
                  <a:pt x="459269" y="24547"/>
                  <a:pt x="425559" y="76028"/>
                  <a:pt x="418641" y="88135"/>
                </a:cubicBezTo>
                <a:cubicBezTo>
                  <a:pt x="410493" y="102394"/>
                  <a:pt x="406153" y="118838"/>
                  <a:pt x="396607" y="132202"/>
                </a:cubicBezTo>
                <a:cubicBezTo>
                  <a:pt x="331510" y="223338"/>
                  <a:pt x="391477" y="110884"/>
                  <a:pt x="341523" y="198303"/>
                </a:cubicBezTo>
                <a:cubicBezTo>
                  <a:pt x="333375" y="212562"/>
                  <a:pt x="329035" y="229007"/>
                  <a:pt x="319489" y="242371"/>
                </a:cubicBezTo>
                <a:cubicBezTo>
                  <a:pt x="310433" y="255049"/>
                  <a:pt x="295495" y="262743"/>
                  <a:pt x="286439" y="275421"/>
                </a:cubicBezTo>
                <a:cubicBezTo>
                  <a:pt x="276893" y="288785"/>
                  <a:pt x="273951" y="306125"/>
                  <a:pt x="264405" y="319489"/>
                </a:cubicBezTo>
                <a:cubicBezTo>
                  <a:pt x="255349" y="332167"/>
                  <a:pt x="241493" y="340710"/>
                  <a:pt x="231354" y="352539"/>
                </a:cubicBezTo>
                <a:cubicBezTo>
                  <a:pt x="219405" y="366480"/>
                  <a:pt x="212027" y="384408"/>
                  <a:pt x="198304" y="396607"/>
                </a:cubicBezTo>
                <a:cubicBezTo>
                  <a:pt x="178512" y="414200"/>
                  <a:pt x="154237" y="425985"/>
                  <a:pt x="132203" y="440674"/>
                </a:cubicBezTo>
                <a:cubicBezTo>
                  <a:pt x="121186" y="448019"/>
                  <a:pt x="111713" y="458521"/>
                  <a:pt x="99152" y="462708"/>
                </a:cubicBezTo>
                <a:cubicBezTo>
                  <a:pt x="20490" y="488929"/>
                  <a:pt x="52376" y="471859"/>
                  <a:pt x="0" y="506776"/>
                </a:cubicBezTo>
                <a:cubicBezTo>
                  <a:pt x="3672" y="536154"/>
                  <a:pt x="5721" y="565781"/>
                  <a:pt x="11017" y="594910"/>
                </a:cubicBezTo>
                <a:cubicBezTo>
                  <a:pt x="13094" y="606336"/>
                  <a:pt x="14779" y="618893"/>
                  <a:pt x="22034" y="627961"/>
                </a:cubicBezTo>
                <a:cubicBezTo>
                  <a:pt x="30305" y="638300"/>
                  <a:pt x="44068" y="642650"/>
                  <a:pt x="55085" y="649995"/>
                </a:cubicBezTo>
                <a:cubicBezTo>
                  <a:pt x="67597" y="668763"/>
                  <a:pt x="96503" y="713447"/>
                  <a:pt x="110169" y="727113"/>
                </a:cubicBezTo>
                <a:cubicBezTo>
                  <a:pt x="123152" y="740096"/>
                  <a:pt x="141253" y="747180"/>
                  <a:pt x="154236" y="760163"/>
                </a:cubicBezTo>
                <a:cubicBezTo>
                  <a:pt x="209311" y="815238"/>
                  <a:pt x="173884" y="827035"/>
                  <a:pt x="264405" y="881349"/>
                </a:cubicBezTo>
                <a:cubicBezTo>
                  <a:pt x="302786" y="904378"/>
                  <a:pt x="330182" y="918247"/>
                  <a:pt x="363557" y="947450"/>
                </a:cubicBezTo>
                <a:cubicBezTo>
                  <a:pt x="379191" y="961130"/>
                  <a:pt x="390606" y="979605"/>
                  <a:pt x="407624" y="991518"/>
                </a:cubicBezTo>
                <a:cubicBezTo>
                  <a:pt x="427805" y="1005645"/>
                  <a:pt x="452602" y="1011894"/>
                  <a:pt x="473726" y="1024568"/>
                </a:cubicBezTo>
                <a:cubicBezTo>
                  <a:pt x="489471" y="1034015"/>
                  <a:pt x="502048" y="1048172"/>
                  <a:pt x="517793" y="1057619"/>
                </a:cubicBezTo>
                <a:cubicBezTo>
                  <a:pt x="538917" y="1070293"/>
                  <a:pt x="562268" y="1078873"/>
                  <a:pt x="583894" y="1090669"/>
                </a:cubicBezTo>
                <a:cubicBezTo>
                  <a:pt x="602693" y="1100923"/>
                  <a:pt x="619575" y="1114665"/>
                  <a:pt x="638979" y="1123720"/>
                </a:cubicBezTo>
                <a:cubicBezTo>
                  <a:pt x="674820" y="1140446"/>
                  <a:pt x="713771" y="1150101"/>
                  <a:pt x="749147" y="1167788"/>
                </a:cubicBezTo>
                <a:cubicBezTo>
                  <a:pt x="763836" y="1175132"/>
                  <a:pt x="777838" y="1184055"/>
                  <a:pt x="793215" y="1189821"/>
                </a:cubicBezTo>
                <a:cubicBezTo>
                  <a:pt x="807392" y="1195137"/>
                  <a:pt x="822723" y="1196678"/>
                  <a:pt x="837282" y="1200838"/>
                </a:cubicBezTo>
                <a:cubicBezTo>
                  <a:pt x="848448" y="1204028"/>
                  <a:pt x="859067" y="1209038"/>
                  <a:pt x="870333" y="1211855"/>
                </a:cubicBezTo>
                <a:cubicBezTo>
                  <a:pt x="888499" y="1216397"/>
                  <a:pt x="907138" y="1218810"/>
                  <a:pt x="925417" y="1222872"/>
                </a:cubicBezTo>
                <a:cubicBezTo>
                  <a:pt x="1018915" y="1243650"/>
                  <a:pt x="912927" y="1225809"/>
                  <a:pt x="1046603" y="1244906"/>
                </a:cubicBezTo>
                <a:cubicBezTo>
                  <a:pt x="1145755" y="1241234"/>
                  <a:pt x="1245058" y="1240489"/>
                  <a:pt x="1344058" y="1233889"/>
                </a:cubicBezTo>
                <a:cubicBezTo>
                  <a:pt x="1355645" y="1233117"/>
                  <a:pt x="1368188" y="1230306"/>
                  <a:pt x="1377109" y="1222872"/>
                </a:cubicBezTo>
                <a:cubicBezTo>
                  <a:pt x="1391215" y="1211117"/>
                  <a:pt x="1398210" y="1192745"/>
                  <a:pt x="1410159" y="1178804"/>
                </a:cubicBezTo>
                <a:cubicBezTo>
                  <a:pt x="1420298" y="1166975"/>
                  <a:pt x="1432193" y="1156771"/>
                  <a:pt x="1443210" y="1145754"/>
                </a:cubicBezTo>
                <a:cubicBezTo>
                  <a:pt x="1457899" y="1109031"/>
                  <a:pt x="1480775" y="1074599"/>
                  <a:pt x="1487277" y="1035585"/>
                </a:cubicBezTo>
                <a:cubicBezTo>
                  <a:pt x="1500203" y="958029"/>
                  <a:pt x="1491230" y="990675"/>
                  <a:pt x="1509311" y="936433"/>
                </a:cubicBezTo>
                <a:cubicBezTo>
                  <a:pt x="1528345" y="746098"/>
                  <a:pt x="1530403" y="787727"/>
                  <a:pt x="1498294" y="506776"/>
                </a:cubicBezTo>
                <a:cubicBezTo>
                  <a:pt x="1489872" y="433087"/>
                  <a:pt x="1478996" y="457164"/>
                  <a:pt x="1454227" y="407624"/>
                </a:cubicBezTo>
                <a:cubicBezTo>
                  <a:pt x="1449034" y="397237"/>
                  <a:pt x="1449652" y="384236"/>
                  <a:pt x="1443210" y="374573"/>
                </a:cubicBezTo>
                <a:cubicBezTo>
                  <a:pt x="1434568" y="361610"/>
                  <a:pt x="1420133" y="353492"/>
                  <a:pt x="1410159" y="341523"/>
                </a:cubicBezTo>
                <a:cubicBezTo>
                  <a:pt x="1387820" y="314716"/>
                  <a:pt x="1382370" y="289218"/>
                  <a:pt x="1355075" y="264404"/>
                </a:cubicBezTo>
                <a:cubicBezTo>
                  <a:pt x="1327902" y="239702"/>
                  <a:pt x="1296318" y="220337"/>
                  <a:pt x="1266940" y="198303"/>
                </a:cubicBezTo>
                <a:cubicBezTo>
                  <a:pt x="1224437" y="166426"/>
                  <a:pt x="1216815" y="158349"/>
                  <a:pt x="1167788" y="132202"/>
                </a:cubicBezTo>
                <a:cubicBezTo>
                  <a:pt x="1131561" y="112881"/>
                  <a:pt x="1097451" y="87076"/>
                  <a:pt x="1057619" y="77118"/>
                </a:cubicBezTo>
                <a:cubicBezTo>
                  <a:pt x="1042930" y="73446"/>
                  <a:pt x="1027729" y="71417"/>
                  <a:pt x="1013552" y="66101"/>
                </a:cubicBezTo>
                <a:cubicBezTo>
                  <a:pt x="950491" y="42453"/>
                  <a:pt x="991151" y="46730"/>
                  <a:pt x="936434" y="33050"/>
                </a:cubicBezTo>
                <a:lnTo>
                  <a:pt x="848299" y="11016"/>
                </a:lnTo>
                <a:cubicBezTo>
                  <a:pt x="708752" y="14688"/>
                  <a:pt x="569103" y="15547"/>
                  <a:pt x="429658" y="22033"/>
                </a:cubicBezTo>
                <a:cubicBezTo>
                  <a:pt x="410953" y="22903"/>
                  <a:pt x="392578" y="27906"/>
                  <a:pt x="374574" y="33050"/>
                </a:cubicBezTo>
                <a:cubicBezTo>
                  <a:pt x="366678" y="35306"/>
                  <a:pt x="359885" y="40395"/>
                  <a:pt x="352540" y="44067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9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E87-46EB-0C4D-81E7-0B868927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3CCB-A2AA-DE46-B1DF-4E36EBAC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Are much longer; lots and lots of weights</a:t>
            </a:r>
          </a:p>
          <a:p>
            <a:r>
              <a:rPr lang="en-US" dirty="0"/>
              <a:t>For each dimension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the gradient component </a:t>
            </a:r>
            <a:r>
              <a:rPr lang="en-US" i="1" dirty="0" err="1"/>
              <a:t>i</a:t>
            </a:r>
            <a:r>
              <a:rPr lang="en-US" dirty="0"/>
              <a:t> tells us the slope with respect to that variable. </a:t>
            </a:r>
          </a:p>
          <a:p>
            <a:pPr lvl="1"/>
            <a:r>
              <a:rPr lang="en-US" dirty="0"/>
              <a:t>“How much would a small change in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influence the total loss function </a:t>
            </a:r>
            <a:r>
              <a:rPr lang="en-US" i="1" dirty="0"/>
              <a:t>L</a:t>
            </a:r>
            <a:r>
              <a:rPr lang="en-US" dirty="0"/>
              <a:t>?” </a:t>
            </a:r>
          </a:p>
          <a:p>
            <a:pPr lvl="1"/>
            <a:r>
              <a:rPr lang="en-US" dirty="0"/>
              <a:t>We express the slope as a partial derivative ∂ of the loss ∂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/>
              <a:t>The gradient is then defined as a vector of these partials.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2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9E07-E7A5-2643-AB39-A58D67F4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2561E-676A-8F46-A143-916F5F5F4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71714"/>
            <a:ext cx="5410200" cy="213129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D8BFD3-B4CB-B14D-8B26-2158BD64750A}"/>
                  </a:ext>
                </a:extLst>
              </p:cNvPr>
              <p:cNvSpPr txBox="1"/>
              <p:nvPr/>
            </p:nvSpPr>
            <p:spPr>
              <a:xfrm>
                <a:off x="318848" y="971550"/>
                <a:ext cx="88582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We’ll represent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 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make the dependence on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more obvious: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D8BFD3-B4CB-B14D-8B26-2158BD64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48" y="971550"/>
                <a:ext cx="8858282" cy="1200329"/>
              </a:xfrm>
              <a:prstGeom prst="rect">
                <a:avLst/>
              </a:prstGeom>
              <a:blipFill>
                <a:blip r:embed="rId3"/>
                <a:stretch>
                  <a:fillRect l="-1001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D04486-FC7F-3E42-AA6F-DDA569C6AE51}"/>
              </a:ext>
            </a:extLst>
          </p:cNvPr>
          <p:cNvSpPr txBox="1"/>
          <p:nvPr/>
        </p:nvSpPr>
        <p:spPr>
          <a:xfrm>
            <a:off x="552598" y="3756451"/>
            <a:ext cx="803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final equation for updating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based on the gradient is thus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3EA16-4E01-3C4B-B55B-D7D035506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400550"/>
            <a:ext cx="4259299" cy="4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27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9E07-E7A5-2643-AB39-A58D67F4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9702"/>
            <a:ext cx="8796130" cy="680397"/>
          </a:xfrm>
        </p:spPr>
        <p:txBody>
          <a:bodyPr>
            <a:normAutofit/>
          </a:bodyPr>
          <a:lstStyle/>
          <a:p>
            <a:r>
              <a:rPr lang="en-US" sz="3000" dirty="0">
                <a:cs typeface="Calibri" panose="020F0502020204030204" pitchFamily="34" charset="0"/>
              </a:rPr>
              <a:t>What are these partial derivatives for logistic regression?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8BFD3-B4CB-B14D-8B26-2158BD64750A}"/>
              </a:ext>
            </a:extLst>
          </p:cNvPr>
          <p:cNvSpPr txBox="1"/>
          <p:nvPr/>
        </p:nvSpPr>
        <p:spPr>
          <a:xfrm>
            <a:off x="457200" y="1237925"/>
            <a:ext cx="88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9FAA3-B4AA-FE48-A523-1C313584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5" y="1743165"/>
            <a:ext cx="8186859" cy="461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D547B-91E1-E54B-8265-778F073F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69704"/>
            <a:ext cx="5461000" cy="109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F3C01-18AE-C645-873B-6D77B41D3A04}"/>
              </a:ext>
            </a:extLst>
          </p:cNvPr>
          <p:cNvSpPr txBox="1"/>
          <p:nvPr/>
        </p:nvSpPr>
        <p:spPr>
          <a:xfrm>
            <a:off x="457200" y="2599083"/>
            <a:ext cx="88582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elegant derivative of this function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(see textbook 5.8 for derivation)</a:t>
            </a: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821EF4-41BB-7240-A11D-A8482036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800099"/>
            <a:ext cx="7543801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76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76DA-7714-684F-B744-4ACF2873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D5625-7461-E948-85A9-082476166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21" y="561636"/>
            <a:ext cx="7615957" cy="4020227"/>
          </a:xfrm>
        </p:spPr>
      </p:pic>
    </p:spTree>
    <p:extLst>
      <p:ext uri="{BB962C8B-B14F-4D97-AF65-F5344CB8AC3E}">
        <p14:creationId xmlns:p14="http://schemas.microsoft.com/office/powerpoint/2010/main" val="334615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3E9D-B3C4-DC49-AFD3-433D0F3E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7380-8927-AE4A-AAD6-1B8D1FA7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learning rate </a:t>
            </a:r>
            <a:r>
              <a:rPr lang="el-GR" dirty="0"/>
              <a:t>η</a:t>
            </a:r>
            <a:r>
              <a:rPr lang="en-US" dirty="0"/>
              <a:t> is a </a:t>
            </a:r>
            <a:r>
              <a:rPr lang="en-US" b="1" dirty="0"/>
              <a:t>hyperparameter</a:t>
            </a:r>
          </a:p>
          <a:p>
            <a:pPr lvl="1"/>
            <a:r>
              <a:rPr lang="en-US" dirty="0"/>
              <a:t>too high: the learner will take big steps and overshoot</a:t>
            </a:r>
          </a:p>
          <a:p>
            <a:pPr lvl="1"/>
            <a:r>
              <a:rPr lang="en-US" dirty="0"/>
              <a:t>too low: the learner will take too long</a:t>
            </a:r>
          </a:p>
          <a:p>
            <a:r>
              <a:rPr lang="en-US" dirty="0"/>
              <a:t>More on hyperparameters in Chapter 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Briefly, a special kind of parameter for an ML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Instead of being learned by algorithm from supervision (like regular parameters), they are chosen by algorithm designer.</a:t>
            </a:r>
          </a:p>
        </p:txBody>
      </p:sp>
    </p:spTree>
    <p:extLst>
      <p:ext uri="{BB962C8B-B14F-4D97-AF65-F5344CB8AC3E}">
        <p14:creationId xmlns:p14="http://schemas.microsoft.com/office/powerpoint/2010/main" val="1559483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Stochastic Gradient Descent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581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Stochastic Gradient Descent: An example and more 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544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3E9D-B3C4-DC49-AFD3-433D0F3E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through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7380-8927-AE4A-AAD6-1B8D1FA7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244840" cy="3429000"/>
          </a:xfrm>
        </p:spPr>
        <p:txBody>
          <a:bodyPr>
            <a:normAutofit/>
          </a:bodyPr>
          <a:lstStyle/>
          <a:p>
            <a:r>
              <a:rPr lang="en-US" dirty="0"/>
              <a:t>One step of gradient descent</a:t>
            </a:r>
          </a:p>
          <a:p>
            <a:r>
              <a:rPr lang="en-US" dirty="0"/>
              <a:t>A mini-sentiment example, where the true y=1 (positive)</a:t>
            </a:r>
          </a:p>
          <a:p>
            <a:r>
              <a:rPr lang="en-US" dirty="0"/>
              <a:t>Two features:</a:t>
            </a:r>
          </a:p>
          <a:p>
            <a:pPr marL="693738" lvl="4" indent="0"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 = 3    (count of positive lexicon words) </a:t>
            </a:r>
          </a:p>
          <a:p>
            <a:pPr marL="693738" lvl="4" indent="0"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 = 2    (count of negative lexicon words) </a:t>
            </a:r>
          </a:p>
          <a:p>
            <a:pPr marL="9525" lvl="3" indent="0">
              <a:buNone/>
            </a:pPr>
            <a:r>
              <a:rPr lang="en-US" sz="2400" dirty="0"/>
              <a:t>Assume 3 parameters (2 weights and 1 bias) in Θ</a:t>
            </a:r>
            <a:r>
              <a:rPr lang="en-US" sz="2400" baseline="30000" dirty="0"/>
              <a:t>0</a:t>
            </a:r>
            <a:r>
              <a:rPr lang="en-US" sz="2400" dirty="0"/>
              <a:t> are zero:</a:t>
            </a:r>
            <a:endParaRPr lang="en-US" sz="2400" baseline="30000" dirty="0"/>
          </a:p>
          <a:p>
            <a:pPr marL="742950" lvl="4" indent="-49213"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b 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= 0 </a:t>
            </a:r>
          </a:p>
          <a:p>
            <a:pPr marL="742950" lvl="4" indent="-49213">
              <a:buNone/>
            </a:pP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η = 0.1 </a:t>
            </a:r>
          </a:p>
          <a:p>
            <a:pPr marL="436563" lvl="3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4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269A-A8CB-AA47-A631-A23CDA93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FD42-F94D-4E47-AABB-54BBCFA4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857250"/>
            <a:ext cx="7543801" cy="3429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step for update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where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Gradient vector has 3 dimensions: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6AA5-9577-3541-A55E-A6CD3A48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21" y="1458701"/>
            <a:ext cx="4259299" cy="488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DB17E-6ADD-EB4E-98AA-B8FB448E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3543251"/>
            <a:ext cx="8448675" cy="103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FD89A-3E09-E64B-B5EB-2CB79C30B1A3}"/>
              </a:ext>
            </a:extLst>
          </p:cNvPr>
          <p:cNvSpPr txBox="1"/>
          <p:nvPr/>
        </p:nvSpPr>
        <p:spPr>
          <a:xfrm>
            <a:off x="6288920" y="514350"/>
            <a:ext cx="29687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4" indent="-49213"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b 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= 0;    </a:t>
            </a:r>
          </a:p>
          <a:p>
            <a:pPr marL="742950" lvl="4" indent="-49213">
              <a:buNone/>
            </a:pP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 = 3;  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 = 2   </a:t>
            </a: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23F93-4A96-254E-94F9-D549FD4FB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65" y="2144501"/>
            <a:ext cx="3564749" cy="7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73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269A-A8CB-AA47-A631-A23CDA93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" y="72855"/>
            <a:ext cx="7543800" cy="680397"/>
          </a:xfrm>
        </p:spPr>
        <p:txBody>
          <a:bodyPr/>
          <a:lstStyle/>
          <a:p>
            <a:r>
              <a:rPr lang="en-US" dirty="0"/>
              <a:t>Example of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6AA5-9577-3541-A55E-A6CD3A48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8" y="2901845"/>
            <a:ext cx="4259299" cy="488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DB17E-6ADD-EB4E-98AA-B8FB448E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3252"/>
            <a:ext cx="8448675" cy="103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FD89A-3E09-E64B-B5EB-2CB79C30B1A3}"/>
              </a:ext>
            </a:extLst>
          </p:cNvPr>
          <p:cNvSpPr txBox="1"/>
          <p:nvPr/>
        </p:nvSpPr>
        <p:spPr>
          <a:xfrm>
            <a:off x="5410200" y="2861613"/>
            <a:ext cx="1801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4" indent="-49213">
              <a:buNone/>
            </a:pP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η = 0.1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6CA4E-FF8B-1B4C-BCCE-4A13749B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510883"/>
            <a:ext cx="4375641" cy="1218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0334C7-F8FF-004C-9AE9-09774F80AF72}"/>
              </a:ext>
            </a:extLst>
          </p:cNvPr>
          <p:cNvSpPr txBox="1"/>
          <p:nvPr/>
        </p:nvSpPr>
        <p:spPr>
          <a:xfrm>
            <a:off x="201922" y="1882664"/>
            <a:ext cx="878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Now that we have a gradient, we compute the new parameter vector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moving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the opposite direction from the gradient: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C07F3-360A-F94C-B949-4EA1B40C0E97}"/>
              </a:ext>
            </a:extLst>
          </p:cNvPr>
          <p:cNvSpPr txBox="1"/>
          <p:nvPr/>
        </p:nvSpPr>
        <p:spPr>
          <a:xfrm>
            <a:off x="626465" y="4758620"/>
            <a:ext cx="774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Note that enough negative examples would eventually make w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negative</a:t>
            </a:r>
          </a:p>
        </p:txBody>
      </p:sp>
    </p:spTree>
    <p:extLst>
      <p:ext uri="{BB962C8B-B14F-4D97-AF65-F5344CB8AC3E}">
        <p14:creationId xmlns:p14="http://schemas.microsoft.com/office/powerpoint/2010/main" val="414730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0FCF-0ABB-F640-B4AF-E6C675A0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8092440" cy="726329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correct class c from a document d in</a:t>
            </a:r>
            <a:br>
              <a:rPr lang="en-US" dirty="0"/>
            </a:br>
            <a:r>
              <a:rPr lang="en-US" dirty="0"/>
              <a:t>Generative vs Discriminative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404B-B903-5248-8AE8-E8E69451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92" y="1200150"/>
            <a:ext cx="7543801" cy="3017520"/>
          </a:xfrm>
        </p:spPr>
        <p:txBody>
          <a:bodyPr>
            <a:normAutofit/>
          </a:bodyPr>
          <a:lstStyle/>
          <a:p>
            <a:r>
              <a:rPr lang="en-US" sz="2800" dirty="0"/>
              <a:t>Naive Bayes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1800" dirty="0"/>
          </a:p>
          <a:p>
            <a:r>
              <a:rPr lang="en-US" sz="2800" dirty="0"/>
              <a:t>Logistic Regression</a:t>
            </a:r>
          </a:p>
          <a:p>
            <a:pPr lvl="8"/>
            <a:endParaRPr lang="en-US" sz="2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0901A-ED5E-5242-BDCB-47D00B00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D412-FEE0-0F45-B8E1-4912BAD0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91" y="1733550"/>
            <a:ext cx="4079421" cy="1284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9343-535A-2841-8EC7-01E995E3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95" y="3811926"/>
            <a:ext cx="1943100" cy="1124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245B3-6B6A-544F-9D93-41BBDCA260A0}"/>
              </a:ext>
            </a:extLst>
          </p:cNvPr>
          <p:cNvSpPr txBox="1"/>
          <p:nvPr/>
        </p:nvSpPr>
        <p:spPr>
          <a:xfrm>
            <a:off x="3939902" y="4029730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c|d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F52A1-14C7-D74B-8CCA-BDA0E5853277}"/>
              </a:ext>
            </a:extLst>
          </p:cNvPr>
          <p:cNvSpPr txBox="1"/>
          <p:nvPr/>
        </p:nvSpPr>
        <p:spPr>
          <a:xfrm>
            <a:off x="3886200" y="3664883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489289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E97F-18A8-6D4B-8675-65B869DB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A3A6A-C554-A848-8361-300A8EE9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 chooses a single random example at a time.</a:t>
            </a:r>
          </a:p>
          <a:p>
            <a:r>
              <a:rPr lang="en-US" dirty="0"/>
              <a:t>That can result in choppy movements</a:t>
            </a:r>
          </a:p>
          <a:p>
            <a:r>
              <a:rPr lang="en-US" dirty="0"/>
              <a:t>More common to compute gradient over batches of training instances.</a:t>
            </a:r>
          </a:p>
          <a:p>
            <a:r>
              <a:rPr lang="en-US" b="1" dirty="0"/>
              <a:t>Batch training</a:t>
            </a:r>
            <a:r>
              <a:rPr lang="en-US" dirty="0"/>
              <a:t>: entire dataset</a:t>
            </a:r>
          </a:p>
          <a:p>
            <a:r>
              <a:rPr lang="en-US" b="1" dirty="0"/>
              <a:t>Mini-batch training</a:t>
            </a:r>
            <a:r>
              <a:rPr lang="en-US" dirty="0"/>
              <a:t>: </a:t>
            </a:r>
            <a:r>
              <a:rPr lang="en-US" i="1" dirty="0"/>
              <a:t>m</a:t>
            </a:r>
            <a:r>
              <a:rPr lang="en-US" dirty="0"/>
              <a:t> examples (512, or 1024)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95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Stochastic Gradient Descent: An example and more 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6230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Regularization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965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DB5DA5-FC28-6C49-8E3E-78D224AD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C9E31-AC89-C849-B536-CD6E0205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model that perfectly match the training data has a problem.</a:t>
            </a:r>
          </a:p>
          <a:p>
            <a:r>
              <a:rPr lang="en-US" dirty="0"/>
              <a:t>It will also </a:t>
            </a:r>
            <a:r>
              <a:rPr lang="en-US" b="1" dirty="0"/>
              <a:t>overfit</a:t>
            </a:r>
            <a:r>
              <a:rPr lang="en-US" dirty="0"/>
              <a:t> to the data, modeling noise </a:t>
            </a:r>
          </a:p>
          <a:p>
            <a:pPr lvl="1"/>
            <a:r>
              <a:rPr lang="en-US" dirty="0"/>
              <a:t>A random word that perfectly predicts </a:t>
            </a:r>
            <a:r>
              <a:rPr lang="en-US" i="1" dirty="0"/>
              <a:t>y</a:t>
            </a:r>
            <a:r>
              <a:rPr lang="en-US" dirty="0"/>
              <a:t> (it happens to only occur in one class) will get a very high weight. </a:t>
            </a:r>
          </a:p>
          <a:p>
            <a:pPr lvl="1"/>
            <a:r>
              <a:rPr lang="en-US" dirty="0"/>
              <a:t>Failing to generalize to a test set without this word. </a:t>
            </a:r>
          </a:p>
          <a:p>
            <a:r>
              <a:rPr lang="en-US" dirty="0"/>
              <a:t>A good model should be able to </a:t>
            </a:r>
            <a:r>
              <a:rPr lang="en-US" b="1" dirty="0"/>
              <a:t>generalize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31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C54EAC-6674-FA4D-A2D3-77F3808F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11F6-10B0-164E-B11B-FD6128E4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79" y="1581239"/>
            <a:ext cx="5105400" cy="113759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movie drew me in, and it'll do the same to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B2637-6A56-6D4B-8EAC-E3B33BE5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9113" y="4812178"/>
            <a:ext cx="1058392" cy="306506"/>
          </a:xfrm>
        </p:spPr>
        <p:txBody>
          <a:bodyPr/>
          <a:lstStyle/>
          <a:p>
            <a:fld id="{D07771B2-D7F7-364E-B6F3-F7FE93606BCE}" type="slidenum">
              <a:rPr lang="en-US" sz="3000" smtClean="0">
                <a:latin typeface="Calibri" panose="020F0502020204030204" pitchFamily="34" charset="0"/>
                <a:cs typeface="Calibri" panose="020F0502020204030204" pitchFamily="34" charset="0"/>
              </a:rPr>
              <a:t>74</a:t>
            </a:fld>
            <a:endParaRPr lang="en-US" sz="3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DD555-C739-AF4F-B248-51F21589B2A0}"/>
              </a:ext>
            </a:extLst>
          </p:cNvPr>
          <p:cNvSpPr txBox="1"/>
          <p:nvPr/>
        </p:nvSpPr>
        <p:spPr>
          <a:xfrm>
            <a:off x="5905433" y="941282"/>
            <a:ext cx="2032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 = "this"</a:t>
            </a:r>
          </a:p>
          <a:p>
            <a:r>
              <a:rPr lang="en-US" dirty="0"/>
              <a:t>X2 = "movie</a:t>
            </a:r>
          </a:p>
          <a:p>
            <a:r>
              <a:rPr lang="en-US" dirty="0">
                <a:solidFill>
                  <a:srgbClr val="CC0000"/>
                </a:solidFill>
              </a:rPr>
              <a:t>X3 = "hated"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97BF6-EA2C-BB4B-BF6C-9FC7717B383A}"/>
              </a:ext>
            </a:extLst>
          </p:cNvPr>
          <p:cNvSpPr txBox="1"/>
          <p:nvPr/>
        </p:nvSpPr>
        <p:spPr>
          <a:xfrm>
            <a:off x="411079" y="3347948"/>
            <a:ext cx="4892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can't tell you how much I hated this movie. It sucked.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A8E21-75DF-F840-9111-6F7AE72DDF00}"/>
              </a:ext>
            </a:extLst>
          </p:cNvPr>
          <p:cNvSpPr txBox="1"/>
          <p:nvPr/>
        </p:nvSpPr>
        <p:spPr>
          <a:xfrm>
            <a:off x="5193868" y="3864452"/>
            <a:ext cx="3934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X5 = "the same to you"</a:t>
            </a:r>
          </a:p>
          <a:p>
            <a:r>
              <a:rPr lang="en-US" dirty="0">
                <a:solidFill>
                  <a:srgbClr val="FF0000"/>
                </a:solidFill>
              </a:rPr>
              <a:t>X7 = "tell you how much"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1CA66-3DF8-2748-8071-2C0A4E90E4F3}"/>
              </a:ext>
            </a:extLst>
          </p:cNvPr>
          <p:cNvSpPr txBox="1"/>
          <p:nvPr/>
        </p:nvSpPr>
        <p:spPr>
          <a:xfrm>
            <a:off x="5905433" y="2150037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X4 = "drew me in"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016BD-0C36-F246-8075-BE020A7A2E52}"/>
              </a:ext>
            </a:extLst>
          </p:cNvPr>
          <p:cNvSpPr txBox="1"/>
          <p:nvPr/>
        </p:nvSpPr>
        <p:spPr>
          <a:xfrm>
            <a:off x="2057400" y="888975"/>
            <a:ext cx="542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F81A0-F2DB-7449-9866-4D4D555270E3}"/>
              </a:ext>
            </a:extLst>
          </p:cNvPr>
          <p:cNvSpPr txBox="1"/>
          <p:nvPr/>
        </p:nvSpPr>
        <p:spPr>
          <a:xfrm>
            <a:off x="2069432" y="2527273"/>
            <a:ext cx="460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C4AE9-A50A-D643-927E-346BD01EEB75}"/>
              </a:ext>
            </a:extLst>
          </p:cNvPr>
          <p:cNvSpPr txBox="1"/>
          <p:nvPr/>
        </p:nvSpPr>
        <p:spPr>
          <a:xfrm>
            <a:off x="4884545" y="476509"/>
            <a:ext cx="429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Useful or harmless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5233E-AD54-E340-BDE7-93EED5D80D9A}"/>
              </a:ext>
            </a:extLst>
          </p:cNvPr>
          <p:cNvSpPr txBox="1"/>
          <p:nvPr/>
        </p:nvSpPr>
        <p:spPr>
          <a:xfrm>
            <a:off x="4846251" y="2886529"/>
            <a:ext cx="3914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4gram features that just "memorize" training set and might cause problems</a:t>
            </a:r>
          </a:p>
        </p:txBody>
      </p:sp>
    </p:spTree>
    <p:extLst>
      <p:ext uri="{BB962C8B-B14F-4D97-AF65-F5344CB8AC3E}">
        <p14:creationId xmlns:p14="http://schemas.microsoft.com/office/powerpoint/2010/main" val="224992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2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DAD9-AF9B-A74C-BD6D-63C66EE7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527997"/>
          </a:xfrm>
        </p:spPr>
        <p:txBody>
          <a:bodyPr>
            <a:normAutofit fontScale="90000"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521E6-CAAA-CA43-A184-4A16DB09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36" y="927684"/>
            <a:ext cx="7799765" cy="4191000"/>
          </a:xfrm>
        </p:spPr>
        <p:txBody>
          <a:bodyPr>
            <a:normAutofit/>
          </a:bodyPr>
          <a:lstStyle/>
          <a:p>
            <a:r>
              <a:rPr lang="en-US" sz="2400" dirty="0"/>
              <a:t>4-gram model on tiny data will just memorize the data</a:t>
            </a:r>
          </a:p>
          <a:p>
            <a:pPr lvl="1"/>
            <a:r>
              <a:rPr lang="en-US" sz="2400" dirty="0"/>
              <a:t>100% accuracy on the training set</a:t>
            </a:r>
          </a:p>
          <a:p>
            <a:r>
              <a:rPr lang="en-US" sz="2400" dirty="0"/>
              <a:t>But it will be surprised by the novel 4-grams in the test data</a:t>
            </a:r>
          </a:p>
          <a:p>
            <a:pPr lvl="1"/>
            <a:r>
              <a:rPr lang="en-US" sz="2400" dirty="0"/>
              <a:t>Low accuracy on test set</a:t>
            </a:r>
          </a:p>
          <a:p>
            <a:r>
              <a:rPr lang="en-US" sz="2800" dirty="0"/>
              <a:t>Models that are too powerful can </a:t>
            </a:r>
            <a:r>
              <a:rPr lang="en-US" sz="2800" b="1" dirty="0"/>
              <a:t>overfit</a:t>
            </a:r>
            <a:r>
              <a:rPr lang="en-US" sz="2800" dirty="0"/>
              <a:t> the data</a:t>
            </a:r>
          </a:p>
          <a:p>
            <a:pPr lvl="1"/>
            <a:r>
              <a:rPr lang="en-US" sz="2400" dirty="0"/>
              <a:t>Fitting the details of the training data so exactly that the model doesn't generalize well to the test set</a:t>
            </a:r>
          </a:p>
          <a:p>
            <a:pPr lvl="2"/>
            <a:r>
              <a:rPr lang="en-US" sz="2400" dirty="0"/>
              <a:t>How to avoid overfitting?</a:t>
            </a:r>
          </a:p>
          <a:p>
            <a:pPr lvl="3"/>
            <a:r>
              <a:rPr lang="en-US" sz="2000" dirty="0"/>
              <a:t>Regularization in logistic regression </a:t>
            </a:r>
          </a:p>
          <a:p>
            <a:pPr lvl="3"/>
            <a:r>
              <a:rPr lang="en-US" sz="2000" dirty="0"/>
              <a:t>Dropout in neural networks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0B8E-6E1E-5B4F-AE2C-BE6C523C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1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A5F3-B75B-3C45-9391-5469FF44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3522-700E-674E-AA31-F0848057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solution for overfitting</a:t>
            </a:r>
          </a:p>
          <a:p>
            <a:r>
              <a:rPr lang="en-US" dirty="0"/>
              <a:t>Add a regularization term </a:t>
            </a:r>
            <a:r>
              <a:rPr lang="en-US" i="1" dirty="0"/>
              <a:t>R</a:t>
            </a:r>
            <a:r>
              <a:rPr lang="en-US" dirty="0"/>
              <a:t>(</a:t>
            </a:r>
            <a:r>
              <a:rPr lang="el-GR" dirty="0"/>
              <a:t>θ) </a:t>
            </a:r>
            <a:r>
              <a:rPr lang="en-US" dirty="0"/>
              <a:t>to the loss function </a:t>
            </a:r>
            <a:r>
              <a:rPr lang="en-US" sz="1800" dirty="0"/>
              <a:t>(for now written as maximizing </a:t>
            </a:r>
            <a:r>
              <a:rPr lang="en-US" sz="1800" dirty="0" err="1"/>
              <a:t>logprob</a:t>
            </a:r>
            <a:r>
              <a:rPr lang="en-US" sz="1800" dirty="0"/>
              <a:t> rather than minimizing loss)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dirty="0"/>
              <a:t>Idea: choose an </a:t>
            </a:r>
            <a:r>
              <a:rPr lang="en-US" i="1" dirty="0"/>
              <a:t>R</a:t>
            </a:r>
            <a:r>
              <a:rPr lang="en-US" dirty="0"/>
              <a:t>(</a:t>
            </a:r>
            <a:r>
              <a:rPr lang="el-GR" dirty="0"/>
              <a:t>θ)</a:t>
            </a:r>
            <a:r>
              <a:rPr lang="en-US" dirty="0"/>
              <a:t> that penalizes large weights</a:t>
            </a:r>
          </a:p>
          <a:p>
            <a:pPr lvl="1"/>
            <a:r>
              <a:rPr lang="en-US" dirty="0"/>
              <a:t>fitting the data well with lots of big weights not as good as fitting the data a little less well, with small weights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2CBB2-E1ED-A04E-98C0-81357B48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35225"/>
            <a:ext cx="5258210" cy="9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A5F3-B75B-3C45-9391-5469FF44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(= ridge 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3522-700E-674E-AA31-F0848057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635240" cy="3429000"/>
          </a:xfrm>
        </p:spPr>
        <p:txBody>
          <a:bodyPr/>
          <a:lstStyle/>
          <a:p>
            <a:r>
              <a:rPr lang="en-US" dirty="0"/>
              <a:t>	The sum of the squares of the weights</a:t>
            </a:r>
          </a:p>
          <a:p>
            <a:r>
              <a:rPr lang="en-US" dirty="0"/>
              <a:t>The name is because this is the (square of the)        </a:t>
            </a:r>
            <a:r>
              <a:rPr lang="en-US" b="1" dirty="0"/>
              <a:t>L2 norm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θ||</a:t>
            </a:r>
            <a:r>
              <a:rPr lang="el-G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dirty="0"/>
              <a:t>, </a:t>
            </a:r>
            <a:r>
              <a:rPr lang="en-US" dirty="0"/>
              <a:t>= </a:t>
            </a:r>
            <a:r>
              <a:rPr lang="en-US" b="1" dirty="0"/>
              <a:t>Euclidean distance </a:t>
            </a:r>
            <a:r>
              <a:rPr lang="en-US" dirty="0"/>
              <a:t>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dirty="0"/>
              <a:t>to the origin.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L2 regularized objective function: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EC24F-88EC-2C45-B330-635C0E59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7950"/>
            <a:ext cx="338455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3C952-1829-4D41-B4DA-C5E7F3B8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122807"/>
            <a:ext cx="5525206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54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A5F3-B75B-3C45-9391-5469FF44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(= lasso 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3522-700E-674E-AA31-F0848057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168640" cy="3429000"/>
          </a:xfrm>
        </p:spPr>
        <p:txBody>
          <a:bodyPr/>
          <a:lstStyle/>
          <a:p>
            <a:r>
              <a:rPr lang="en-US" dirty="0"/>
              <a:t>	The sum of the (absolute value of the) weights</a:t>
            </a:r>
          </a:p>
          <a:p>
            <a:r>
              <a:rPr lang="en-US" dirty="0"/>
              <a:t>Named after the </a:t>
            </a:r>
            <a:r>
              <a:rPr lang="en-US" b="1" dirty="0"/>
              <a:t>L1 norm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, = sum of the absolute values of the weights, = </a:t>
            </a:r>
            <a:r>
              <a:rPr lang="en-US" b="1" dirty="0"/>
              <a:t>Manhattan distance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1100" dirty="0"/>
          </a:p>
          <a:p>
            <a:r>
              <a:rPr lang="en-US" dirty="0"/>
              <a:t>L1 regularized objective function: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EC24F-88EC-2C45-B330-635C0E59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2453404"/>
            <a:ext cx="3384550" cy="1008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3C952-1829-4D41-B4DA-C5E7F3B8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0257" y="3985952"/>
            <a:ext cx="6063486" cy="10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65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Regularization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6D2AA-7DCE-C444-8EFA-3A65F532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452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A50-E221-5742-A796-26D3A29D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 of a probabilistic machine learning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68FE4-1FD8-3040-9E2F-9C0576A0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43" y="1680769"/>
            <a:ext cx="7863840" cy="34290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feature representation </a:t>
            </a:r>
            <a:r>
              <a:rPr lang="en-US" dirty="0"/>
              <a:t>of the input. For each input observation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 err="1"/>
              <a:t>i</a:t>
            </a:r>
            <a:r>
              <a:rPr lang="en-US" dirty="0"/>
              <a:t>), a vector of features [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 ... 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]. Feature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for input </a:t>
            </a:r>
            <a:r>
              <a:rPr lang="en-US" i="1" dirty="0"/>
              <a:t>x</a:t>
            </a:r>
            <a:r>
              <a:rPr lang="en-US" baseline="30000" dirty="0"/>
              <a:t>(</a:t>
            </a:r>
            <a:r>
              <a:rPr lang="en-US" i="1" baseline="30000" dirty="0"/>
              <a:t>j</a:t>
            </a:r>
            <a:r>
              <a:rPr lang="en-US" baseline="30000" dirty="0"/>
              <a:t>) </a:t>
            </a:r>
            <a:r>
              <a:rPr lang="en-US" dirty="0"/>
              <a:t>is x</a:t>
            </a:r>
            <a:r>
              <a:rPr lang="en-US" baseline="-25000" dirty="0"/>
              <a:t>i</a:t>
            </a:r>
            <a:r>
              <a:rPr lang="en-US" dirty="0"/>
              <a:t>, more completely 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baseline="30000" dirty="0"/>
              <a:t>(</a:t>
            </a:r>
            <a:r>
              <a:rPr lang="en-US" i="1" baseline="30000" dirty="0"/>
              <a:t>j</a:t>
            </a:r>
            <a:r>
              <a:rPr lang="en-US" baseline="30000" dirty="0"/>
              <a:t>)</a:t>
            </a:r>
            <a:r>
              <a:rPr lang="en-US" dirty="0"/>
              <a:t>, or sometimes </a:t>
            </a:r>
            <a:r>
              <a:rPr lang="en-US" i="1" dirty="0"/>
              <a:t>f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classification function </a:t>
            </a:r>
            <a:r>
              <a:rPr lang="en-US" dirty="0"/>
              <a:t>that computes ^</a:t>
            </a:r>
            <a:r>
              <a:rPr lang="en-US" i="1" dirty="0"/>
              <a:t>y</a:t>
            </a:r>
            <a:r>
              <a:rPr lang="en-US" dirty="0"/>
              <a:t>, the estimated class, via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y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dirty="0"/>
              <a:t>), like the </a:t>
            </a:r>
            <a:r>
              <a:rPr lang="en-US" b="1" dirty="0"/>
              <a:t>sigmoid</a:t>
            </a:r>
            <a:r>
              <a:rPr lang="en-US" dirty="0"/>
              <a:t> or </a:t>
            </a:r>
            <a:r>
              <a:rPr lang="en-US" b="1" dirty="0" err="1"/>
              <a:t>softmax</a:t>
            </a:r>
            <a:r>
              <a:rPr lang="en-US" dirty="0"/>
              <a:t> functions.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objective function for learning, like </a:t>
            </a:r>
            <a:r>
              <a:rPr lang="en-US" b="1" dirty="0"/>
              <a:t>cross-entropy loss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algorithm for optimizing the objective function: </a:t>
            </a:r>
            <a:r>
              <a:rPr lang="en-US" b="1" dirty="0"/>
              <a:t>stochastic gradient descent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7113D-7068-3D43-BBC6-5BE0B659F8C7}"/>
              </a:ext>
            </a:extLst>
          </p:cNvPr>
          <p:cNvSpPr txBox="1"/>
          <p:nvPr/>
        </p:nvSpPr>
        <p:spPr>
          <a:xfrm>
            <a:off x="304800" y="1047750"/>
            <a:ext cx="5580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</a:t>
            </a:r>
            <a:r>
              <a:rPr lang="en-US" i="1" dirty="0"/>
              <a:t>m </a:t>
            </a:r>
            <a:r>
              <a:rPr lang="en-US" dirty="0"/>
              <a:t>input/output pairs </a:t>
            </a:r>
            <a:r>
              <a:rPr lang="en-US" i="1" dirty="0"/>
              <a:t>(x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),</a:t>
            </a:r>
            <a:r>
              <a:rPr lang="en-US" i="1" dirty="0"/>
              <a:t>y</a:t>
            </a:r>
            <a:r>
              <a:rPr lang="en-US" i="1" baseline="30000" dirty="0"/>
              <a:t>(</a:t>
            </a:r>
            <a:r>
              <a:rPr lang="en-US" i="1" baseline="30000" dirty="0" err="1"/>
              <a:t>i</a:t>
            </a:r>
            <a:r>
              <a:rPr lang="en-US" i="1" baseline="30000" dirty="0"/>
              <a:t>)</a:t>
            </a:r>
            <a:r>
              <a:rPr lang="en-US" i="1" dirty="0"/>
              <a:t>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77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Multinomial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FDA879-22B3-DE43-9598-BC7B8BE5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041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85CD-92B4-8042-8F3F-0835F0C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191C-5681-E64A-B840-660DF774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750"/>
            <a:ext cx="8534401" cy="4095750"/>
          </a:xfrm>
        </p:spPr>
        <p:txBody>
          <a:bodyPr>
            <a:normAutofit/>
          </a:bodyPr>
          <a:lstStyle/>
          <a:p>
            <a:r>
              <a:rPr lang="en-US" sz="2800" dirty="0"/>
              <a:t>Often we need more than 2 classes</a:t>
            </a:r>
          </a:p>
          <a:p>
            <a:pPr lvl="1"/>
            <a:r>
              <a:rPr lang="en-US" sz="2400" dirty="0"/>
              <a:t>Positive/negative/neutral</a:t>
            </a:r>
          </a:p>
          <a:p>
            <a:pPr lvl="1"/>
            <a:r>
              <a:rPr lang="en-US" sz="2400" dirty="0"/>
              <a:t>Parts of speech (noun, verb, adjective, adverb, preposition, etc.)</a:t>
            </a:r>
          </a:p>
          <a:p>
            <a:pPr lvl="1"/>
            <a:r>
              <a:rPr lang="en-US" sz="2400" dirty="0"/>
              <a:t>Classify emergency SMSs into different actionable classes</a:t>
            </a:r>
          </a:p>
          <a:p>
            <a:r>
              <a:rPr lang="en-US" sz="2400" dirty="0"/>
              <a:t>If &gt;2 classes we use </a:t>
            </a:r>
            <a:r>
              <a:rPr lang="en-US" sz="2400" b="1" dirty="0"/>
              <a:t>multinomial logistic regression</a:t>
            </a:r>
          </a:p>
          <a:p>
            <a:pPr marL="406400" lvl="2" indent="0">
              <a:buNone/>
            </a:pPr>
            <a:r>
              <a:rPr lang="en-US" sz="2400" dirty="0"/>
              <a:t>= </a:t>
            </a:r>
            <a:r>
              <a:rPr lang="en-US" sz="2400" dirty="0" err="1"/>
              <a:t>Softmax</a:t>
            </a:r>
            <a:r>
              <a:rPr lang="en-US" sz="2400" dirty="0"/>
              <a:t> regression</a:t>
            </a:r>
          </a:p>
          <a:p>
            <a:pPr marL="406400" lvl="2" indent="0">
              <a:buNone/>
            </a:pPr>
            <a:r>
              <a:rPr lang="en-US" sz="2400" dirty="0"/>
              <a:t>= Multinomial logit</a:t>
            </a:r>
          </a:p>
          <a:p>
            <a:pPr marL="406400" lvl="2" indent="0">
              <a:buNone/>
            </a:pPr>
            <a:r>
              <a:rPr lang="en-US" sz="2400" dirty="0"/>
              <a:t>= (defunct names : Maximum entropy modeling or </a:t>
            </a:r>
            <a:r>
              <a:rPr lang="en-US" sz="2400" dirty="0" err="1"/>
              <a:t>MaxEnt</a:t>
            </a:r>
            <a:endParaRPr lang="en-US" sz="2400" b="1" dirty="0"/>
          </a:p>
          <a:p>
            <a:r>
              <a:rPr lang="en-US" sz="2400" dirty="0"/>
              <a:t>So "logistic regression" will just mean binary (2 output classes)</a:t>
            </a:r>
          </a:p>
          <a:p>
            <a:endParaRPr lang="en-US" sz="2400" b="1" dirty="0"/>
          </a:p>
          <a:p>
            <a:pPr marL="406400" lvl="2" indent="0">
              <a:buNone/>
            </a:pPr>
            <a:endParaRPr lang="en-US" sz="2400" dirty="0"/>
          </a:p>
          <a:p>
            <a:pPr marL="406400" lvl="2" indent="0">
              <a:buNone/>
            </a:pP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8853B-5D9E-5645-B1C9-8D591ED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091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85CD-92B4-8042-8F3F-0835F0C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191C-5681-E64A-B840-660DF774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7750"/>
            <a:ext cx="8534401" cy="4070934"/>
          </a:xfrm>
        </p:spPr>
        <p:txBody>
          <a:bodyPr>
            <a:normAutofit/>
          </a:bodyPr>
          <a:lstStyle/>
          <a:p>
            <a:r>
              <a:rPr lang="en-US" sz="2800" dirty="0"/>
              <a:t>The probability of everything must still sum to 1</a:t>
            </a:r>
          </a:p>
          <a:p>
            <a:pPr lvl="1"/>
            <a:endParaRPr lang="en-US" sz="2000" dirty="0">
              <a:latin typeface="Courier" pitchFamily="2" charset="0"/>
            </a:endParaRPr>
          </a:p>
          <a:p>
            <a:pPr marL="150876" lvl="1" indent="0">
              <a:buNone/>
            </a:pPr>
            <a:r>
              <a:rPr lang="en-US" sz="2000" dirty="0">
                <a:latin typeface="Courier" pitchFamily="2" charset="0"/>
              </a:rPr>
              <a:t>P(</a:t>
            </a:r>
            <a:r>
              <a:rPr lang="en-US" sz="2000" dirty="0" err="1">
                <a:latin typeface="Courier" pitchFamily="2" charset="0"/>
              </a:rPr>
              <a:t>positive|doc</a:t>
            </a:r>
            <a:r>
              <a:rPr lang="en-US" sz="2000" dirty="0">
                <a:latin typeface="Courier" pitchFamily="2" charset="0"/>
              </a:rPr>
              <a:t>) + P(</a:t>
            </a:r>
            <a:r>
              <a:rPr lang="en-US" sz="2000" dirty="0" err="1">
                <a:latin typeface="Courier" pitchFamily="2" charset="0"/>
              </a:rPr>
              <a:t>negative|doc</a:t>
            </a:r>
            <a:r>
              <a:rPr lang="en-US" sz="2000" dirty="0">
                <a:latin typeface="Courier" pitchFamily="2" charset="0"/>
              </a:rPr>
              <a:t>) + P(</a:t>
            </a:r>
            <a:r>
              <a:rPr lang="en-US" sz="2000" dirty="0" err="1">
                <a:latin typeface="Courier" pitchFamily="2" charset="0"/>
              </a:rPr>
              <a:t>neutral|doc</a:t>
            </a:r>
            <a:r>
              <a:rPr lang="en-US" sz="2000" dirty="0">
                <a:latin typeface="Courier" pitchFamily="2" charset="0"/>
              </a:rPr>
              <a:t>) = 1</a:t>
            </a:r>
          </a:p>
          <a:p>
            <a:endParaRPr lang="en-US" sz="2800" dirty="0"/>
          </a:p>
          <a:p>
            <a:r>
              <a:rPr lang="en-US" sz="2800" dirty="0"/>
              <a:t>Need a generalization of the sigmoid called the </a:t>
            </a:r>
            <a:r>
              <a:rPr lang="en-US" sz="2800" b="1" dirty="0" err="1"/>
              <a:t>softmax</a:t>
            </a:r>
            <a:endParaRPr lang="en-US" sz="2800" b="1" dirty="0"/>
          </a:p>
          <a:p>
            <a:pPr lvl="1"/>
            <a:r>
              <a:rPr lang="en-US" sz="2400" dirty="0"/>
              <a:t>Takes a vector </a:t>
            </a:r>
            <a:r>
              <a:rPr lang="en-US" sz="2400" i="1" dirty="0"/>
              <a:t>z </a:t>
            </a:r>
            <a:r>
              <a:rPr lang="en-US" sz="2400" dirty="0"/>
              <a:t>= [</a:t>
            </a:r>
            <a:r>
              <a:rPr lang="en-US" sz="2400" i="1" dirty="0"/>
              <a:t>z</a:t>
            </a:r>
            <a:r>
              <a:rPr lang="en-US" sz="2400" dirty="0"/>
              <a:t>1, </a:t>
            </a:r>
            <a:r>
              <a:rPr lang="en-US" sz="2400" i="1" dirty="0"/>
              <a:t>z</a:t>
            </a:r>
            <a:r>
              <a:rPr lang="en-US" sz="2400" dirty="0"/>
              <a:t>2, ..., </a:t>
            </a:r>
            <a:r>
              <a:rPr lang="en-US" sz="2400" i="1" dirty="0" err="1"/>
              <a:t>zk</a:t>
            </a:r>
            <a:r>
              <a:rPr lang="en-US" sz="2400" dirty="0"/>
              <a:t>] of </a:t>
            </a:r>
            <a:r>
              <a:rPr lang="en-US" sz="2400" i="1" dirty="0"/>
              <a:t>k </a:t>
            </a:r>
            <a:r>
              <a:rPr lang="en-US" sz="2400" dirty="0"/>
              <a:t>arbitrary values </a:t>
            </a:r>
          </a:p>
          <a:p>
            <a:pPr lvl="1"/>
            <a:r>
              <a:rPr lang="en-US" sz="2400" dirty="0"/>
              <a:t>Outputs a probability distribution</a:t>
            </a:r>
          </a:p>
          <a:p>
            <a:pPr lvl="2"/>
            <a:r>
              <a:rPr lang="en-US" sz="2400" dirty="0"/>
              <a:t>each value in the range [0,1]</a:t>
            </a:r>
          </a:p>
          <a:p>
            <a:pPr lvl="2"/>
            <a:r>
              <a:rPr lang="en-US" sz="2400" dirty="0"/>
              <a:t>all the values summing to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8853B-5D9E-5645-B1C9-8D591ED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69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85CD-92B4-8042-8F3F-0835F0C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191C-5681-E64A-B840-660DF774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90" y="1022320"/>
            <a:ext cx="8742110" cy="3460539"/>
          </a:xfrm>
        </p:spPr>
        <p:txBody>
          <a:bodyPr/>
          <a:lstStyle/>
          <a:p>
            <a:pPr marL="150876" lvl="1" indent="0">
              <a:buNone/>
            </a:pPr>
            <a:r>
              <a:rPr lang="en-US" sz="2400" dirty="0"/>
              <a:t>Turns a vector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 ,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400" dirty="0"/>
              <a:t> of </a:t>
            </a:r>
            <a:r>
              <a:rPr lang="en-US" sz="2400" i="1" dirty="0"/>
              <a:t>k </a:t>
            </a:r>
            <a:r>
              <a:rPr lang="en-US" sz="2400" dirty="0"/>
              <a:t>arbitrary values into probabilities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8853B-5D9E-5645-B1C9-8D591ED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E623C-2035-0A40-9EC7-A3BF0A09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2999" y="1372940"/>
            <a:ext cx="6282345" cy="1182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C8B49-8E2B-7547-A10C-570742F3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2960" y="3458202"/>
            <a:ext cx="7311071" cy="102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0599D-F4E2-9B4C-8806-2D98DE44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0" y="2675828"/>
            <a:ext cx="8390223" cy="4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224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85CD-92B4-8042-8F3F-0835F0C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/>
              <a:t>softmax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191C-5681-E64A-B840-660DF774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106975"/>
            <a:ext cx="7543801" cy="3460539"/>
          </a:xfrm>
        </p:spPr>
        <p:txBody>
          <a:bodyPr/>
          <a:lstStyle/>
          <a:p>
            <a:pPr lvl="1"/>
            <a:r>
              <a:rPr lang="en-US" sz="2000" dirty="0"/>
              <a:t>Turns  a vector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dirty="0"/>
              <a:t> of </a:t>
            </a:r>
            <a:r>
              <a:rPr lang="en-US" sz="2000" i="1" dirty="0"/>
              <a:t>k </a:t>
            </a:r>
            <a:r>
              <a:rPr lang="en-US" sz="2000" dirty="0"/>
              <a:t>arbitrary values into probabilities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8853B-5D9E-5645-B1C9-8D591EDC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1B253-675B-404B-BDC4-633810AB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63" y="1963778"/>
            <a:ext cx="5528464" cy="646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DBF203-7EAD-5A46-B7F7-7557F9A3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34" y="4028241"/>
            <a:ext cx="6102849" cy="789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A0B18-F3A8-1148-9B9C-E713ADAF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5965" y="2590295"/>
            <a:ext cx="7311071" cy="10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0433-E5CD-5A47-B7F8-BE3FB424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863840" cy="908997"/>
          </a:xfrm>
        </p:spPr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in multinomial 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D8E05-C5EC-EF4B-88CC-ABB35037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8800" y="1352550"/>
            <a:ext cx="4769320" cy="1589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0A2D5-249F-1C4F-9601-2F01D287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3F32C-9B45-1444-9D14-AA9A7FF1106E}"/>
              </a:ext>
            </a:extLst>
          </p:cNvPr>
          <p:cNvSpPr txBox="1"/>
          <p:nvPr/>
        </p:nvSpPr>
        <p:spPr>
          <a:xfrm>
            <a:off x="841408" y="3042770"/>
            <a:ext cx="8244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is still the dot product between weight vector </a:t>
            </a:r>
            <a:r>
              <a:rPr lang="en-US" i="1" dirty="0"/>
              <a:t>w </a:t>
            </a:r>
            <a:r>
              <a:rPr lang="en-US" dirty="0"/>
              <a:t>and input vector </a:t>
            </a:r>
            <a:r>
              <a:rPr lang="en-US" i="1" dirty="0"/>
              <a:t>x</a:t>
            </a:r>
          </a:p>
          <a:p>
            <a:r>
              <a:rPr lang="en-US" dirty="0"/>
              <a:t>But now we’ll need separate weight vectors for each of the </a:t>
            </a:r>
            <a:r>
              <a:rPr lang="en-US" i="1" dirty="0"/>
              <a:t>K </a:t>
            </a:r>
            <a:r>
              <a:rPr lang="en-US" dirty="0"/>
              <a:t>classes.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74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7A38-E4BF-6B4B-A217-C2E718A9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702"/>
            <a:ext cx="8686800" cy="680397"/>
          </a:xfrm>
        </p:spPr>
        <p:txBody>
          <a:bodyPr>
            <a:noAutofit/>
          </a:bodyPr>
          <a:lstStyle/>
          <a:p>
            <a:r>
              <a:rPr lang="en-US" sz="3000" dirty="0"/>
              <a:t>Features in binary versus multinomial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70CA76-6649-5C4A-BB87-695522F58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88" y="1062990"/>
            <a:ext cx="7811612" cy="3032760"/>
          </a:xfrm>
        </p:spPr>
        <p:txBody>
          <a:bodyPr/>
          <a:lstStyle/>
          <a:p>
            <a:r>
              <a:rPr lang="en-US" dirty="0"/>
              <a:t>Binary: positive weight </a:t>
            </a:r>
            <a:r>
              <a:rPr lang="en-US" dirty="0">
                <a:sym typeface="Wingdings" pitchFamily="2" charset="2"/>
              </a:rPr>
              <a:t> y=1  neg weight  y=0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Multinominal: separate weights for each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F31A-6DAD-F644-9960-23B353DC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86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F844B-6DD5-8548-8A43-E8FF8722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05021"/>
            <a:ext cx="3842544" cy="1193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EA04EC-BD2C-1247-B38A-F407216F6CE6}"/>
              </a:ext>
            </a:extLst>
          </p:cNvPr>
          <p:cNvSpPr txBox="1"/>
          <p:nvPr/>
        </p:nvSpPr>
        <p:spPr>
          <a:xfrm>
            <a:off x="6343048" y="1657351"/>
            <a:ext cx="142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1AF89A-F9CE-7749-9CC7-F3439710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60" y="3288154"/>
            <a:ext cx="676486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8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  <a:endParaRPr lang="en-US" sz="40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Multinomial Logistic Regression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85687-94A6-BD43-8115-BB7F02B7F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674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5C3-8148-8D4D-8A9B-9C4C88C3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phases of 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02B6-DAC2-7141-B4B3-A60F6A5D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81150"/>
            <a:ext cx="7543801" cy="3048000"/>
          </a:xfrm>
        </p:spPr>
        <p:txBody>
          <a:bodyPr/>
          <a:lstStyle/>
          <a:p>
            <a:r>
              <a:rPr lang="en-US" b="1" dirty="0"/>
              <a:t>Training</a:t>
            </a:r>
            <a:r>
              <a:rPr lang="en-US" dirty="0"/>
              <a:t>: we learn weights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b</a:t>
            </a:r>
            <a:r>
              <a:rPr lang="en-US" dirty="0"/>
              <a:t> using </a:t>
            </a:r>
            <a:r>
              <a:rPr lang="en-US" b="1" dirty="0"/>
              <a:t>stochastic gradient descent</a:t>
            </a:r>
            <a:r>
              <a:rPr lang="en-US" dirty="0"/>
              <a:t> and </a:t>
            </a:r>
            <a:r>
              <a:rPr lang="en-US" b="1" dirty="0"/>
              <a:t>cross-entropy loss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/>
              <a:t>Test</a:t>
            </a:r>
            <a:r>
              <a:rPr lang="en-US" dirty="0"/>
              <a:t>: Given a test example </a:t>
            </a:r>
            <a:r>
              <a:rPr lang="en-US" i="1" dirty="0"/>
              <a:t>x </a:t>
            </a:r>
            <a:r>
              <a:rPr lang="en-US" dirty="0"/>
              <a:t>we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y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dirty="0"/>
              <a:t>) using learned weights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, and return whichever label (</a:t>
            </a:r>
            <a:r>
              <a:rPr lang="en-US" i="1" dirty="0"/>
              <a:t>y </a:t>
            </a:r>
            <a:r>
              <a:rPr lang="en-US" dirty="0"/>
              <a:t>= 1 or </a:t>
            </a:r>
            <a:r>
              <a:rPr lang="en-US" i="1" dirty="0"/>
              <a:t>y </a:t>
            </a:r>
            <a:r>
              <a:rPr lang="en-US" dirty="0"/>
              <a:t>= 0) is higher probability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4453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21453</TotalTime>
  <Words>3147</Words>
  <Application>Microsoft Macintosh PowerPoint</Application>
  <PresentationFormat>On-screen Show (16:9)</PresentationFormat>
  <Paragraphs>472</Paragraphs>
  <Slides>87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1_Retrospect</vt:lpstr>
      <vt:lpstr>Logistic Regression</vt:lpstr>
      <vt:lpstr>Logistic Regression</vt:lpstr>
      <vt:lpstr>Generative and Discriminative Classifiers</vt:lpstr>
      <vt:lpstr>Generative and Discriminative Classifiers</vt:lpstr>
      <vt:lpstr>Generative Classifier:</vt:lpstr>
      <vt:lpstr>Discriminative Classifier</vt:lpstr>
      <vt:lpstr>Finding the correct class c from a document d in Generative vs Discriminative Classifiers</vt:lpstr>
      <vt:lpstr>Components of a probabilistic machine learning classifier</vt:lpstr>
      <vt:lpstr>The two phases of Logistic Regression </vt:lpstr>
      <vt:lpstr>Logistic Regression</vt:lpstr>
      <vt:lpstr>Logistic Regression</vt:lpstr>
      <vt:lpstr>Classification Reminder</vt:lpstr>
      <vt:lpstr>Text Classification: definition</vt:lpstr>
      <vt:lpstr>Binary Classification in Logistic Regression</vt:lpstr>
      <vt:lpstr>Features in logistic regression</vt:lpstr>
      <vt:lpstr>Logistic Regression for one observation x</vt:lpstr>
      <vt:lpstr>How to do classification</vt:lpstr>
      <vt:lpstr>But we want a probabilistic classifier</vt:lpstr>
      <vt:lpstr> The problem:  z isn't a probability, it's just a number!</vt:lpstr>
      <vt:lpstr>The very useful sigmoid or logistic function</vt:lpstr>
      <vt:lpstr>Idea of logistic regression</vt:lpstr>
      <vt:lpstr>Making probabilities with sigmoids</vt:lpstr>
      <vt:lpstr>By the way:</vt:lpstr>
      <vt:lpstr>Turning a probability into a classifier</vt:lpstr>
      <vt:lpstr>The probabilistic classifier</vt:lpstr>
      <vt:lpstr>Turning a probability into a classifier</vt:lpstr>
      <vt:lpstr>Logistic Regression</vt:lpstr>
      <vt:lpstr>Logistic Regression</vt:lpstr>
      <vt:lpstr>Sentiment example: does y=1 or y=0?</vt:lpstr>
      <vt:lpstr>PowerPoint Presentation</vt:lpstr>
      <vt:lpstr>Classifying sentiment for input x</vt:lpstr>
      <vt:lpstr>Classifying sentiment for input x</vt:lpstr>
      <vt:lpstr>We can build features for logistic regression for any classification task: period disambiguation</vt:lpstr>
      <vt:lpstr> Classification in (binary) logistic regression: summary</vt:lpstr>
      <vt:lpstr>Logistic Regression</vt:lpstr>
      <vt:lpstr>Logistic Regression</vt:lpstr>
      <vt:lpstr>Wait, where did the W’s come from?</vt:lpstr>
      <vt:lpstr>Learning components</vt:lpstr>
      <vt:lpstr>Logistic Regression</vt:lpstr>
      <vt:lpstr>Logistic Regression</vt:lpstr>
      <vt:lpstr>The distance between y ̂  and y</vt:lpstr>
      <vt:lpstr>Intuition of negative log likelihood loss  = cross-entropy loss</vt:lpstr>
      <vt:lpstr>Deriving cross-entropy loss for a single observation x</vt:lpstr>
      <vt:lpstr>Deriving cross-entropy loss for a single observation x</vt:lpstr>
      <vt:lpstr>Deriving cross-entropy loss for a single observation x</vt:lpstr>
      <vt:lpstr>Let's see if this works for our sentiment example</vt:lpstr>
      <vt:lpstr>Let's see if this works for our sentiment example</vt:lpstr>
      <vt:lpstr>Let's see if this works for our sentiment example</vt:lpstr>
      <vt:lpstr>Let's see if this works for our sentiment example</vt:lpstr>
      <vt:lpstr>Logistic Regression</vt:lpstr>
      <vt:lpstr>Logistic Regression</vt:lpstr>
      <vt:lpstr>Our goal: minimize the loss</vt:lpstr>
      <vt:lpstr>Intuition of gradient descent</vt:lpstr>
      <vt:lpstr>Our goal: minimize the loss</vt:lpstr>
      <vt:lpstr>Let's first visualize for a single scalar w</vt:lpstr>
      <vt:lpstr>Gradients</vt:lpstr>
      <vt:lpstr>How much do we move in that direction ?</vt:lpstr>
      <vt:lpstr>Now let's consider N dimensions</vt:lpstr>
      <vt:lpstr>Imagine 2 dimensions, w and b</vt:lpstr>
      <vt:lpstr>Real gradients</vt:lpstr>
      <vt:lpstr>The gradient</vt:lpstr>
      <vt:lpstr>What are these partial derivatives for logistic regression?</vt:lpstr>
      <vt:lpstr>PowerPoint Presentation</vt:lpstr>
      <vt:lpstr>Hyperparameters</vt:lpstr>
      <vt:lpstr>Logistic Regression</vt:lpstr>
      <vt:lpstr>Logistic Regression</vt:lpstr>
      <vt:lpstr>Working through an example</vt:lpstr>
      <vt:lpstr>Example of gradient descent</vt:lpstr>
      <vt:lpstr>Example of gradient descent</vt:lpstr>
      <vt:lpstr>Mini-batch training</vt:lpstr>
      <vt:lpstr>Logistic Regression</vt:lpstr>
      <vt:lpstr>Logistic Regression</vt:lpstr>
      <vt:lpstr>Overfitting</vt:lpstr>
      <vt:lpstr>Overfitting</vt:lpstr>
      <vt:lpstr>Overfitting</vt:lpstr>
      <vt:lpstr>Regularization</vt:lpstr>
      <vt:lpstr>L2 Regularization (= ridge regression)</vt:lpstr>
      <vt:lpstr>L1 Regularization (= lasso regression)</vt:lpstr>
      <vt:lpstr>Logistic Regression</vt:lpstr>
      <vt:lpstr>Logistic Regression</vt:lpstr>
      <vt:lpstr>Multinomial Logistic Regression</vt:lpstr>
      <vt:lpstr>Multinomial Logistic Regression</vt:lpstr>
      <vt:lpstr>The softmax function</vt:lpstr>
      <vt:lpstr>The softmax function</vt:lpstr>
      <vt:lpstr>Softmax in multinomial logistic regression</vt:lpstr>
      <vt:lpstr>Features in binary versus multinomial logistic regression</vt:lpstr>
      <vt:lpstr>Logistic Regression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500</cp:revision>
  <cp:lastPrinted>2020-01-23T22:37:17Z</cp:lastPrinted>
  <dcterms:created xsi:type="dcterms:W3CDTF">2010-04-19T15:31:24Z</dcterms:created>
  <dcterms:modified xsi:type="dcterms:W3CDTF">2021-01-13T03:24:42Z</dcterms:modified>
</cp:coreProperties>
</file>